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58" r:id="rId2"/>
    <p:sldId id="392" r:id="rId3"/>
    <p:sldId id="393" r:id="rId4"/>
    <p:sldId id="394" r:id="rId5"/>
    <p:sldId id="395" r:id="rId6"/>
    <p:sldId id="396" r:id="rId7"/>
    <p:sldId id="418" r:id="rId8"/>
    <p:sldId id="398" r:id="rId9"/>
    <p:sldId id="419" r:id="rId10"/>
    <p:sldId id="420" r:id="rId11"/>
    <p:sldId id="421" r:id="rId12"/>
    <p:sldId id="423" r:id="rId13"/>
    <p:sldId id="424" r:id="rId14"/>
    <p:sldId id="400" r:id="rId15"/>
    <p:sldId id="401" r:id="rId16"/>
    <p:sldId id="402" r:id="rId17"/>
    <p:sldId id="428" r:id="rId18"/>
    <p:sldId id="403" r:id="rId19"/>
    <p:sldId id="425" r:id="rId20"/>
    <p:sldId id="426" r:id="rId21"/>
    <p:sldId id="422" r:id="rId22"/>
    <p:sldId id="429" r:id="rId23"/>
    <p:sldId id="404" r:id="rId24"/>
    <p:sldId id="405" r:id="rId25"/>
    <p:sldId id="406" r:id="rId26"/>
    <p:sldId id="427" r:id="rId27"/>
    <p:sldId id="408" r:id="rId28"/>
    <p:sldId id="409" r:id="rId29"/>
    <p:sldId id="410" r:id="rId30"/>
    <p:sldId id="411" r:id="rId31"/>
    <p:sldId id="412" r:id="rId32"/>
    <p:sldId id="413" r:id="rId3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5"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4D4D4D"/>
    <a:srgbClr val="FFFFFF"/>
    <a:srgbClr val="FF9999"/>
    <a:srgbClr val="FF0000"/>
    <a:srgbClr val="FF5050"/>
    <a:srgbClr val="FFFFCC"/>
    <a:srgbClr val="777777"/>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9695" autoAdjust="0"/>
  </p:normalViewPr>
  <p:slideViewPr>
    <p:cSldViewPr snapToGrid="0" snapToObjects="1">
      <p:cViewPr varScale="1">
        <p:scale>
          <a:sx n="111" d="100"/>
          <a:sy n="111" d="100"/>
        </p:scale>
        <p:origin x="1644" y="108"/>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11-13T23:25:06.788" idx="5">
    <p:pos x="10" y="10"/>
    <p:text>a better illustration on the field lines inside a horn antenna</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11-13T23:23:39.911" idx="2">
    <p:pos x="10" y="10"/>
    <p:text>add more discussion on the field distribution; need better illustrations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11-13T23:24:02.049" idx="3">
    <p:pos x="10" y="10"/>
    <p:text>needs a bit more math and better illustration to show the difference between the normal and oblique directions</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11-13T23:24:47.252" idx="4">
    <p:pos x="10" y="10"/>
    <p:text>one more example on military phased array radar system</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10/20/2018</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10/20/2018</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10/20/2018</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Can also be viewed as an impedance transformer between the system impedance </a:t>
            </a:r>
            <a:r>
              <a:rPr lang="en-US" sz="1200" i="1" dirty="0"/>
              <a:t>Z</a:t>
            </a:r>
            <a:r>
              <a:rPr lang="en-US" sz="1200" i="1" baseline="-25000" dirty="0"/>
              <a:t>0</a:t>
            </a:r>
            <a:r>
              <a:rPr lang="en-US" sz="1200" dirty="0"/>
              <a:t> (50 </a:t>
            </a:r>
            <a:r>
              <a:rPr lang="el-GR" sz="1200" dirty="0"/>
              <a:t>Ω</a:t>
            </a:r>
            <a:r>
              <a:rPr lang="en-US" sz="1200" dirty="0"/>
              <a:t>) and the medium impedance (377 </a:t>
            </a:r>
            <a:r>
              <a:rPr lang="el-GR" sz="1200" dirty="0"/>
              <a:t>Ω</a:t>
            </a:r>
            <a:r>
              <a:rPr lang="en-US" sz="1200" dirty="0"/>
              <a:t> for free space).</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http://simpleicon.com/antenna-2.html</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FF0000"/>
                </a:solidFill>
              </a:rPr>
              <a:t>Use an</a:t>
            </a:r>
            <a:r>
              <a:rPr lang="en-US" sz="1200" baseline="0" dirty="0">
                <a:solidFill>
                  <a:srgbClr val="FF0000"/>
                </a:solidFill>
              </a:rPr>
              <a:t> HFSS simulation animation	</a:t>
            </a:r>
            <a:endParaRPr lang="en-US" sz="1200" dirty="0">
              <a:solidFill>
                <a:srgbClr val="FF0000"/>
              </a:solidFill>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a:p>
        </p:txBody>
      </p:sp>
      <p:sp>
        <p:nvSpPr>
          <p:cNvPr id="4" name="Date Placeholder 3"/>
          <p:cNvSpPr>
            <a:spLocks noGrp="1"/>
          </p:cNvSpPr>
          <p:nvPr>
            <p:ph type="dt" idx="10"/>
          </p:nvPr>
        </p:nvSpPr>
        <p:spPr/>
        <p:txBody>
          <a:bodyPr/>
          <a:lstStyle/>
          <a:p>
            <a:fld id="{7DD20F8F-B3A0-465C-A2C5-4272F8BE0711}" type="datetime1">
              <a:rPr lang="en-US" smtClean="0"/>
              <a:pPr/>
              <a:t>10/20/2018</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2</a:t>
            </a:fld>
            <a:endParaRPr lang="en-US" dirty="0"/>
          </a:p>
        </p:txBody>
      </p:sp>
    </p:spTree>
    <p:extLst>
      <p:ext uri="{BB962C8B-B14F-4D97-AF65-F5344CB8AC3E}">
        <p14:creationId xmlns:p14="http://schemas.microsoft.com/office/powerpoint/2010/main" val="7631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can be proven that a linear polarized antenna can not have an isotropic pattern; further refer to the hairy ball theorem</a:t>
            </a:r>
          </a:p>
          <a:p>
            <a:pPr marL="628650" lvl="1" indent="-171450">
              <a:buFont typeface="Arial" panose="020B0604020202020204" pitchFamily="34" charset="0"/>
              <a:buChar char="•"/>
            </a:pPr>
            <a:r>
              <a:rPr lang="en-US" dirty="0"/>
              <a:t>http://arxiv.org/pdf/physics/0312023.pdf</a:t>
            </a:r>
          </a:p>
          <a:p>
            <a:pPr marL="628650" lvl="1" indent="-171450">
              <a:buFont typeface="Arial" panose="020B0604020202020204" pitchFamily="34" charset="0"/>
              <a:buChar char="•"/>
            </a:pPr>
            <a:r>
              <a:rPr lang="en-US" dirty="0"/>
              <a:t>http://en.wikipedia.org/wiki/Isotropic_radiator</a:t>
            </a: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10/20/2018</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dirty="0"/>
          </a:p>
        </p:txBody>
      </p:sp>
    </p:spTree>
    <p:extLst>
      <p:ext uri="{BB962C8B-B14F-4D97-AF65-F5344CB8AC3E}">
        <p14:creationId xmlns:p14="http://schemas.microsoft.com/office/powerpoint/2010/main" val="3376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002062"/>
                </a:solidFill>
                <a:effectLst/>
                <a:uLnTx/>
                <a:uFillTx/>
                <a:latin typeface="Times" pitchFamily="1" charset="0"/>
                <a:ea typeface="+mn-ea"/>
                <a:cs typeface="+mn-cs"/>
              </a:rPr>
              <a:t> The beam direction can be steered by changing the relative phase between elements in an array</a:t>
            </a:r>
            <a:endParaRPr kumimoji="0" lang="en-US" sz="1100" b="1" i="0" u="none" strike="noStrike" kern="0" cap="none" spc="0" normalizeH="0" baseline="0" noProof="0" dirty="0">
              <a:ln>
                <a:noFill/>
              </a:ln>
              <a:solidFill>
                <a:srgbClr val="002062"/>
              </a:solidFill>
              <a:effectLst/>
              <a:uLnTx/>
              <a:uFillTx/>
              <a:latin typeface="Times" pitchFamily="1" charset="0"/>
              <a:ea typeface="+mn-ea"/>
              <a:cs typeface="+mn-cs"/>
            </a:endParaRP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10/20/2018</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29</a:t>
            </a:fld>
            <a:endParaRPr lang="en-US"/>
          </a:p>
        </p:txBody>
      </p:sp>
    </p:spTree>
    <p:extLst>
      <p:ext uri="{BB962C8B-B14F-4D97-AF65-F5344CB8AC3E}">
        <p14:creationId xmlns:p14="http://schemas.microsoft.com/office/powerpoint/2010/main" val="19636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849312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a:t>Click to edit Master title</a:t>
            </a:r>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 and A">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738846"/>
            <a:ext cx="8493125" cy="749141"/>
          </a:xfrm>
          <a:prstGeom prst="wedgeRoundRectCallout">
            <a:avLst>
              <a:gd name="adj1" fmla="val -34353"/>
              <a:gd name="adj2" fmla="val 85209"/>
              <a:gd name="adj3" fmla="val 16667"/>
            </a:avLst>
          </a:prstGeom>
          <a:noFill/>
          <a:ln w="57150">
            <a:solidFill>
              <a:srgbClr val="BF9900"/>
            </a:solidFill>
            <a:miter lim="800000"/>
            <a:headEnd/>
            <a:tailEnd/>
          </a:ln>
          <a:effectLst>
            <a:softEdge rad="0"/>
          </a:effectLst>
        </p:spPr>
        <p:txBody>
          <a:bodyPr vert="horz" wrap="square" lIns="182880" tIns="91440" rIns="182880" bIns="91440" numCol="1" anchor="ctr" anchorCtr="0" compatLnSpc="1">
            <a:prstTxWarp prst="textNoShape">
              <a:avLst/>
            </a:prstTxWarp>
            <a:spAutoFit/>
          </a:bodyPr>
          <a:lstStyle>
            <a:lvl1pPr>
              <a:defRPr sz="3200">
                <a:latin typeface="Franklin Gothic Medium Cond" panose="020B0606030402020204" pitchFamily="34" charset="0"/>
              </a:defRPr>
            </a:lvl1pPr>
          </a:lstStyle>
          <a:p>
            <a:pPr lvl="0"/>
            <a:r>
              <a:rPr lang="en-US" dirty="0"/>
              <a:t>Click to edit Master title</a:t>
            </a:r>
          </a:p>
        </p:txBody>
      </p:sp>
      <p:sp>
        <p:nvSpPr>
          <p:cNvPr id="13" name="Text Placeholder 12"/>
          <p:cNvSpPr>
            <a:spLocks noGrp="1"/>
          </p:cNvSpPr>
          <p:nvPr>
            <p:ph type="body" sz="quarter" idx="10"/>
          </p:nvPr>
        </p:nvSpPr>
        <p:spPr>
          <a:xfrm>
            <a:off x="304800" y="2522815"/>
            <a:ext cx="8493125" cy="3587366"/>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0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a:t>Click to edit Master title</a:t>
            </a:r>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0" name="Picture 6"/>
          <p:cNvPicPr>
            <a:picLocks noChangeAspect="1" noChangeArrowheads="1"/>
          </p:cNvPicPr>
          <p:nvPr userDrawn="1"/>
        </p:nvPicPr>
        <p:blipFill>
          <a:blip r:embed="rId7"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4" r:id="rId4"/>
    <p:sldLayoutId id="2147483651" r:id="rId5"/>
  </p:sldLayoutIdLst>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dart.ece.ucdavis.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hyperlink" Target="http://whites.sdsmt.edu/classes/ee382/notes/382Lecture32.pdf" TargetMode="External"/><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hyperlink" Target="http://www.hep.princeton.edu/~mcdonald/examples/hertzian_momentum.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ewscotland1398.net/nfld1901/marconi-nfld.html" TargetMode="External"/><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safaribooksonline.com/library/view/rf-and-microwave/9781118349571/c07_level1_3.xhtml" TargetMode="External"/><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5.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1.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grammarist.com/usage/antennae-antenn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gi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video" Target="https://www.youtube.com/embed/spHNJR1SY8A" TargetMode="Externa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comments" Target="../comments/comment1.xml"/><Relationship Id="rId4" Type="http://schemas.openxmlformats.org/officeDocument/2006/relationships/image" Target="../media/image45.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1.png"/><Relationship Id="rId4" Type="http://schemas.openxmlformats.org/officeDocument/2006/relationships/image" Target="../media/image58.wmf"/><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tf.nist.gov/stations/wwvhtour.html" TargetMode="External"/><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4.gif"/><Relationship Id="rId4" Type="http://schemas.openxmlformats.org/officeDocument/2006/relationships/hyperlink" Target="http://www.embedded.com/print/401112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whites.sdsmt.edu/classes/ee382/notes/382Lecture32.pdf" TargetMode="External"/><Relationship Id="rId4" Type="http://schemas.openxmlformats.org/officeDocument/2006/relationships/slideLayout" Target="../slideLayouts/slideLayout3.xml"/><Relationship Id="rId9" Type="http://schemas.openxmlformats.org/officeDocument/2006/relationships/hyperlink" Target="https://www.safaribooksonline.com/library/view/rf-and-microwave/9781118349571/c07_level1_3.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altLang="zh-CN" sz="2000" dirty="0">
                <a:solidFill>
                  <a:schemeClr val="bg1"/>
                </a:solidFill>
                <a:latin typeface="Kalinga" panose="020B0502040204020203" pitchFamily="34" charset="0"/>
                <a:cs typeface="Kalinga" panose="020B0502040204020203" pitchFamily="34" charset="0"/>
              </a:rPr>
              <a:t>Xiaoguang “Leo” Liu</a:t>
            </a:r>
          </a:p>
          <a:p>
            <a:endParaRPr lang="en-US" altLang="zh-CN" sz="500" dirty="0">
              <a:solidFill>
                <a:schemeClr val="bg1"/>
              </a:solidFill>
              <a:latin typeface="Kalinga" panose="020B0502040204020203" pitchFamily="34" charset="0"/>
              <a:cs typeface="Kalinga" panose="020B0502040204020203" pitchFamily="34" charset="0"/>
            </a:endParaRPr>
          </a:p>
          <a:p>
            <a:r>
              <a:rPr lang="en-US" altLang="zh-CN" sz="2000" dirty="0">
                <a:solidFill>
                  <a:schemeClr val="bg1"/>
                </a:solidFill>
                <a:latin typeface="Kalinga" panose="020B0502040204020203" pitchFamily="34" charset="0"/>
                <a:cs typeface="Kalinga" panose="020B0502040204020203" pitchFamily="34" charset="0"/>
              </a:rPr>
              <a:t>Associate Professor</a:t>
            </a:r>
          </a:p>
          <a:p>
            <a:endParaRPr lang="en-US" altLang="zh-CN" sz="500" dirty="0">
              <a:solidFill>
                <a:schemeClr val="bg1"/>
              </a:solidFill>
              <a:latin typeface="Kalinga" panose="020B0502040204020203" pitchFamily="34" charset="0"/>
              <a:cs typeface="Kalinga" panose="020B0502040204020203" pitchFamily="34" charset="0"/>
            </a:endParaRPr>
          </a:p>
          <a:p>
            <a:r>
              <a:rPr lang="en-US" altLang="zh-CN"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altLang="zh-CN" sz="500" dirty="0">
              <a:solidFill>
                <a:schemeClr val="bg1"/>
              </a:solidFill>
              <a:latin typeface="Kalinga" panose="020B0502040204020203" pitchFamily="34" charset="0"/>
              <a:cs typeface="Kalinga" panose="020B0502040204020203" pitchFamily="34" charset="0"/>
            </a:endParaRPr>
          </a:p>
          <a:p>
            <a:endParaRPr lang="en-US" altLang="zh-CN" sz="500" dirty="0">
              <a:solidFill>
                <a:schemeClr val="bg1"/>
              </a:solidFill>
              <a:latin typeface="Kalinga" panose="020B0502040204020203" pitchFamily="34" charset="0"/>
              <a:cs typeface="Kalinga" panose="020B0502040204020203" pitchFamily="34" charset="0"/>
            </a:endParaRPr>
          </a:p>
          <a:p>
            <a:r>
              <a:rPr lang="en-US" altLang="zh-CN" sz="2000" dirty="0">
                <a:solidFill>
                  <a:schemeClr val="bg1"/>
                </a:solidFill>
                <a:latin typeface="Kalinga" panose="020B0502040204020203" pitchFamily="34" charset="0"/>
                <a:cs typeface="Kalinga" panose="020B0502040204020203" pitchFamily="34" charset="0"/>
              </a:rPr>
              <a:t>Tel: 530-289-6367</a:t>
            </a:r>
          </a:p>
          <a:p>
            <a:endParaRPr lang="en-US" altLang="zh-CN" sz="500" dirty="0">
              <a:solidFill>
                <a:schemeClr val="bg1">
                  <a:lumMod val="75000"/>
                  <a:lumOff val="25000"/>
                </a:schemeClr>
              </a:solidFill>
              <a:latin typeface="Kalinga" panose="020B0502040204020203" pitchFamily="34" charset="0"/>
              <a:cs typeface="Kalinga" panose="020B0502040204020203" pitchFamily="34" charset="0"/>
            </a:endParaRPr>
          </a:p>
          <a:p>
            <a:r>
              <a:rPr lang="en-US" altLang="zh-CN"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altLang="zh-CN" sz="2000" dirty="0">
              <a:solidFill>
                <a:schemeClr val="bg1">
                  <a:lumMod val="75000"/>
                  <a:lumOff val="25000"/>
                </a:schemeClr>
              </a:solidFill>
              <a:latin typeface="Kalinga" panose="020B0502040204020203" pitchFamily="34" charset="0"/>
              <a:cs typeface="Kalinga" panose="020B0502040204020203" pitchFamily="34" charset="0"/>
            </a:endParaRPr>
          </a:p>
          <a:p>
            <a:r>
              <a:rPr lang="en-US" altLang="zh-CN" sz="2000">
                <a:solidFill>
                  <a:schemeClr val="bg1">
                    <a:lumMod val="75000"/>
                    <a:lumOff val="25000"/>
                  </a:schemeClr>
                </a:solidFill>
                <a:latin typeface="Kalinga" panose="020B0502040204020203" pitchFamily="34" charset="0"/>
                <a:cs typeface="Kalinga" panose="020B0502040204020203" pitchFamily="34" charset="0"/>
                <a:hlinkClick r:id="rId4"/>
              </a:rPr>
              <a:t>http://dart.ece.ucdavis.edu</a:t>
            </a:r>
            <a:endParaRPr lang="en-US" altLang="zh-CN"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a:latin typeface="Franklin Gothic Demi" panose="020B0703020102020204" pitchFamily="34" charset="0"/>
              </a:rPr>
              <a:t>Design of RF &amp; Microwave Systems</a:t>
            </a:r>
          </a:p>
        </p:txBody>
      </p:sp>
      <p:sp>
        <p:nvSpPr>
          <p:cNvPr id="5" name="Text Placeholder 4"/>
          <p:cNvSpPr>
            <a:spLocks noGrp="1"/>
          </p:cNvSpPr>
          <p:nvPr>
            <p:ph type="subTitle" idx="1"/>
          </p:nvPr>
        </p:nvSpPr>
        <p:spPr>
          <a:xfrm>
            <a:off x="629767" y="1194971"/>
            <a:ext cx="4419600" cy="381000"/>
          </a:xfrm>
        </p:spPr>
        <p:txBody>
          <a:bodyPr lIns="0"/>
          <a:lstStyle/>
          <a:p>
            <a:r>
              <a:rPr lang="en-US" sz="2400" b="1" dirty="0">
                <a:solidFill>
                  <a:srgbClr val="BF9900"/>
                </a:solidFill>
              </a:rPr>
              <a:t>EEC 134 A&amp;B</a:t>
            </a:r>
          </a:p>
        </p:txBody>
      </p:sp>
      <p:sp>
        <p:nvSpPr>
          <p:cNvPr id="7" name="TextBox 8"/>
          <p:cNvSpPr txBox="1">
            <a:spLocks noChangeArrowheads="1"/>
          </p:cNvSpPr>
          <p:nvPr/>
        </p:nvSpPr>
        <p:spPr bwMode="auto">
          <a:xfrm>
            <a:off x="662432" y="2651616"/>
            <a:ext cx="8032541" cy="1077218"/>
          </a:xfrm>
          <a:prstGeom prst="rect">
            <a:avLst/>
          </a:prstGeom>
          <a:noFill/>
          <a:ln w="9525">
            <a:noFill/>
            <a:miter lim="800000"/>
            <a:headEnd/>
            <a:tailEnd/>
          </a:ln>
        </p:spPr>
        <p:txBody>
          <a:bodyPr wrap="square" lIns="0">
            <a:spAutoFit/>
          </a:bodyPr>
          <a:lstStyle/>
          <a:p>
            <a:pPr marL="1771650" indent="-1771650"/>
            <a:r>
              <a:rPr lang="en-US" sz="3200">
                <a:solidFill>
                  <a:srgbClr val="091D58"/>
                </a:solidFill>
                <a:latin typeface="Myriad Pro" panose="020B0503030403020204" pitchFamily="34" charset="0"/>
              </a:rPr>
              <a:t>Lecture </a:t>
            </a:r>
            <a:r>
              <a:rPr lang="en-US" sz="3200" dirty="0">
                <a:solidFill>
                  <a:srgbClr val="091D58"/>
                </a:solidFill>
                <a:latin typeface="Myriad Pro" panose="020B0503030403020204" pitchFamily="34" charset="0"/>
              </a:rPr>
              <a:t>7</a:t>
            </a:r>
            <a:r>
              <a:rPr lang="en-US" sz="3200">
                <a:solidFill>
                  <a:srgbClr val="091D58"/>
                </a:solidFill>
                <a:latin typeface="Myriad Pro" panose="020B0503030403020204" pitchFamily="34" charset="0"/>
              </a:rPr>
              <a:t>: </a:t>
            </a:r>
            <a:r>
              <a:rPr lang="en-US" sz="3200" dirty="0">
                <a:solidFill>
                  <a:srgbClr val="091D58"/>
                </a:solidFill>
                <a:latin typeface="Myriad Pro" panose="020B0503030403020204" pitchFamily="34" charset="0"/>
              </a:rPr>
              <a:t>	Building Blocks of RF Systems </a:t>
            </a:r>
          </a:p>
          <a:p>
            <a:pPr marL="1771650" indent="-1771650"/>
            <a:r>
              <a:rPr lang="en-US" sz="3200" dirty="0">
                <a:solidFill>
                  <a:srgbClr val="091D58"/>
                </a:solidFill>
                <a:latin typeface="Myriad Pro" panose="020B0503030403020204" pitchFamily="34" charset="0"/>
              </a:rPr>
              <a:t>	– Antennas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 Field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0" y="933262"/>
                <a:ext cx="8493123" cy="4335463"/>
              </a:xfrm>
            </p:spPr>
            <p:txBody>
              <a:bodyPr/>
              <a:lstStyle/>
              <a:p>
                <a:r>
                  <a:rPr lang="en-US" dirty="0"/>
                  <a:t>Let’s examine the field expressions at small and large distances to the </a:t>
                </a:r>
                <a:r>
                  <a:rPr lang="en-US" dirty="0" err="1"/>
                  <a:t>Hertzian</a:t>
                </a:r>
                <a:r>
                  <a:rPr lang="en-US" dirty="0"/>
                  <a:t> dipole</a:t>
                </a:r>
              </a:p>
              <a:p>
                <a:r>
                  <a:rPr lang="en-US" dirty="0"/>
                  <a:t>When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𝑅</m:t>
                    </m:r>
                    <m:r>
                      <a:rPr lang="en-US" b="0" i="1" smtClean="0">
                        <a:latin typeface="Cambria Math" panose="02040503050406030204" pitchFamily="18" charset="0"/>
                      </a:rPr>
                      <m:t>→0</m:t>
                    </m:r>
                  </m:oMath>
                </a14:m>
                <a:r>
                  <a:rPr lang="en-US" dirty="0"/>
                  <a:t>, the field equations reduce to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0" y="933262"/>
                <a:ext cx="8493123" cy="4335463"/>
              </a:xfrm>
              <a:blipFill rotWithShape="0">
                <a:blip r:embed="rId5"/>
                <a:stretch>
                  <a:fillRect l="-1723" t="-126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2507" y="2283684"/>
            <a:ext cx="2096762" cy="531809"/>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42507" y="3190666"/>
            <a:ext cx="1891048" cy="531809"/>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42507" y="5112089"/>
            <a:ext cx="1933715" cy="531809"/>
          </a:xfrm>
          <a:prstGeom prst="rect">
            <a:avLst/>
          </a:prstGeom>
        </p:spPr>
      </p:pic>
      <p:pic>
        <p:nvPicPr>
          <p:cNvPr id="10" name="Picture 9"/>
          <p:cNvPicPr>
            <a:picLocks noChangeAspect="1"/>
          </p:cNvPicPr>
          <p:nvPr/>
        </p:nvPicPr>
        <p:blipFill rotWithShape="1">
          <a:blip r:embed="rId9"/>
          <a:srcRect t="12419" b="1693"/>
          <a:stretch/>
        </p:blipFill>
        <p:spPr>
          <a:xfrm>
            <a:off x="604559" y="2889094"/>
            <a:ext cx="1885950" cy="2364260"/>
          </a:xfrm>
          <a:prstGeom prst="rect">
            <a:avLst/>
          </a:prstGeom>
        </p:spPr>
      </p:pic>
      <p:pic>
        <p:nvPicPr>
          <p:cNvPr id="11" name="Picture 10"/>
          <p:cNvPicPr>
            <a:picLocks noChangeAspect="1"/>
          </p:cNvPicPr>
          <p:nvPr/>
        </p:nvPicPr>
        <p:blipFill>
          <a:blip r:embed="rId10"/>
          <a:stretch>
            <a:fillRect/>
          </a:stretch>
        </p:blipFill>
        <p:spPr>
          <a:xfrm>
            <a:off x="6072736" y="2161001"/>
            <a:ext cx="1951079" cy="1966030"/>
          </a:xfrm>
          <a:prstGeom prst="rect">
            <a:avLst/>
          </a:prstGeom>
        </p:spPr>
      </p:pic>
      <p:sp>
        <p:nvSpPr>
          <p:cNvPr id="12" name="TextBox 11"/>
          <p:cNvSpPr txBox="1"/>
          <p:nvPr/>
        </p:nvSpPr>
        <p:spPr>
          <a:xfrm>
            <a:off x="3042507" y="4071224"/>
            <a:ext cx="3292390" cy="707886"/>
          </a:xfrm>
          <a:prstGeom prst="rect">
            <a:avLst/>
          </a:prstGeom>
          <a:noFill/>
        </p:spPr>
        <p:txBody>
          <a:bodyPr wrap="square" rtlCol="0">
            <a:spAutoFit/>
          </a:bodyPr>
          <a:lstStyle/>
          <a:p>
            <a:r>
              <a:rPr lang="en-US" sz="2000" dirty="0">
                <a:solidFill>
                  <a:srgbClr val="292929"/>
                </a:solidFill>
                <a:latin typeface="Kalinga" panose="020B0502040204020203" pitchFamily="34" charset="0"/>
                <a:cs typeface="Kalinga" panose="020B0502040204020203" pitchFamily="34" charset="0"/>
              </a:rPr>
              <a:t>Similar to the electric field of a static electric dipole</a:t>
            </a:r>
          </a:p>
        </p:txBody>
      </p:sp>
      <p:sp>
        <p:nvSpPr>
          <p:cNvPr id="13" name="TextBox 12"/>
          <p:cNvSpPr txBox="1"/>
          <p:nvPr/>
        </p:nvSpPr>
        <p:spPr>
          <a:xfrm>
            <a:off x="3042507" y="5802099"/>
            <a:ext cx="3144109" cy="707886"/>
          </a:xfrm>
          <a:prstGeom prst="rect">
            <a:avLst/>
          </a:prstGeom>
          <a:noFill/>
        </p:spPr>
        <p:txBody>
          <a:bodyPr wrap="square" rtlCol="0">
            <a:spAutoFit/>
          </a:bodyPr>
          <a:lstStyle/>
          <a:p>
            <a:r>
              <a:rPr lang="en-US" sz="2000" dirty="0">
                <a:solidFill>
                  <a:srgbClr val="292929"/>
                </a:solidFill>
                <a:latin typeface="Kalinga" panose="020B0502040204020203" pitchFamily="34" charset="0"/>
                <a:cs typeface="Kalinga" panose="020B0502040204020203" pitchFamily="34" charset="0"/>
              </a:rPr>
              <a:t>Similar to the field of a small current</a:t>
            </a:r>
          </a:p>
        </p:txBody>
      </p:sp>
      <p:sp>
        <p:nvSpPr>
          <p:cNvPr id="14" name="Rectangle 13"/>
          <p:cNvSpPr/>
          <p:nvPr/>
        </p:nvSpPr>
        <p:spPr>
          <a:xfrm>
            <a:off x="1453978" y="6604503"/>
            <a:ext cx="6693243" cy="246221"/>
          </a:xfrm>
          <a:prstGeom prst="rect">
            <a:avLst/>
          </a:prstGeom>
        </p:spPr>
        <p:txBody>
          <a:bodyPr wrap="square">
            <a:spAutoFit/>
          </a:bodyPr>
          <a:lstStyle/>
          <a:p>
            <a:r>
              <a:rPr lang="en-US" sz="1000" dirty="0">
                <a:solidFill>
                  <a:srgbClr val="000000"/>
                </a:solidFill>
                <a:hlinkClick r:id="rId11"/>
              </a:rPr>
              <a:t>http://whites.sdsmt.edu/classes/ee382/notes/382Lecture32.pdf</a:t>
            </a:r>
            <a:r>
              <a:rPr lang="en-US" sz="1000" dirty="0">
                <a:solidFill>
                  <a:srgbClr val="000000"/>
                </a:solidFill>
              </a:rPr>
              <a:t> </a:t>
            </a:r>
          </a:p>
        </p:txBody>
      </p:sp>
    </p:spTree>
    <p:extLst>
      <p:ext uri="{BB962C8B-B14F-4D97-AF65-F5344CB8AC3E}">
        <p14:creationId xmlns:p14="http://schemas.microsoft.com/office/powerpoint/2010/main" val="375674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Far Field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dirty="0"/>
                  <a:t>For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𝑅</m:t>
                    </m:r>
                    <m:r>
                      <a:rPr lang="en-US" i="1">
                        <a:latin typeface="Cambria Math" panose="02040503050406030204" pitchFamily="18" charset="0"/>
                      </a:rPr>
                      <m:t>→∞</m:t>
                    </m:r>
                  </m:oMath>
                </a14:m>
                <a:r>
                  <a:rPr lang="en-US" dirty="0"/>
                  <a:t>, the field expressions reduce to </a:t>
                </a:r>
              </a:p>
              <a:p>
                <a:endParaRPr lang="en-US" dirty="0"/>
              </a:p>
              <a:p>
                <a:endParaRPr lang="en-US" dirty="0"/>
              </a:p>
              <a:p>
                <a:endParaRPr lang="en-US" dirty="0"/>
              </a:p>
              <a:p>
                <a:endParaRPr lang="en-US" dirty="0"/>
              </a:p>
              <a:p>
                <a:r>
                  <a:rPr lang="en-US" dirty="0"/>
                  <a:t>Electric and magnetic fields are in phase and perpendicular to each other</a:t>
                </a:r>
              </a:p>
              <a:p>
                <a:r>
                  <a:rPr lang="en-US" dirty="0"/>
                  <a:t>The </a:t>
                </a:r>
                <a:r>
                  <a:rPr lang="en-US" dirty="0" err="1"/>
                  <a:t>Poynting</a:t>
                </a:r>
                <a:r>
                  <a:rPr lang="en-US" dirty="0"/>
                  <a:t> vector indicates net power flow that decays with </a:t>
                </a:r>
                <a:r>
                  <a:rPr lang="en-US" i="1" dirty="0">
                    <a:latin typeface="Times" panose="02020603050405020304" pitchFamily="18" charset="0"/>
                    <a:cs typeface="Times" panose="02020603050405020304" pitchFamily="18" charset="0"/>
                  </a:rPr>
                  <a:t>1/R</a:t>
                </a:r>
                <a:r>
                  <a:rPr lang="en-US" i="1" baseline="30000" dirty="0">
                    <a:latin typeface="Times" panose="02020603050405020304" pitchFamily="18" charset="0"/>
                    <a:cs typeface="Times" panose="02020603050405020304" pitchFamily="18" charset="0"/>
                  </a:rPr>
                  <a:t>2</a:t>
                </a:r>
                <a:r>
                  <a:rPr lang="en-US" dirty="0"/>
                  <a:t> in the radial direction </a:t>
                </a:r>
              </a:p>
              <a:p>
                <a:endParaRPr lang="en-US" dirty="0"/>
              </a:p>
              <a:p>
                <a:pPr lvl="1"/>
                <a:endParaRPr lang="en-US" dirty="0"/>
              </a:p>
              <a:p>
                <a:pPr lvl="1"/>
                <a:endParaRPr lang="en-US" dirty="0"/>
              </a:p>
              <a:p>
                <a:pPr lvl="1"/>
                <a:r>
                  <a:rPr lang="en-US" dirty="0"/>
                  <a:t>It can be proven that the </a:t>
                </a:r>
                <a:r>
                  <a:rPr lang="en-US" b="1" dirty="0"/>
                  <a:t>net </a:t>
                </a:r>
                <a:r>
                  <a:rPr lang="en-US" dirty="0"/>
                  <a:t>power flow is also in the radial direction in the near field, thus conserving the energy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723" t="-1125" r="-1077" b="-1364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2476" y="1400598"/>
            <a:ext cx="2825143" cy="5653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32476" y="2150600"/>
            <a:ext cx="2733715" cy="56533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07170" y="4289719"/>
            <a:ext cx="4888382" cy="576000"/>
          </a:xfrm>
          <a:prstGeom prst="rect">
            <a:avLst/>
          </a:prstGeom>
        </p:spPr>
      </p:pic>
      <p:sp>
        <p:nvSpPr>
          <p:cNvPr id="12" name="Rectangle 11"/>
          <p:cNvSpPr/>
          <p:nvPr/>
        </p:nvSpPr>
        <p:spPr>
          <a:xfrm>
            <a:off x="1404551" y="6623274"/>
            <a:ext cx="4572000" cy="246221"/>
          </a:xfrm>
          <a:prstGeom prst="rect">
            <a:avLst/>
          </a:prstGeom>
        </p:spPr>
        <p:txBody>
          <a:bodyPr>
            <a:spAutoFit/>
          </a:bodyPr>
          <a:lstStyle/>
          <a:p>
            <a:r>
              <a:rPr lang="en-US" sz="1000" dirty="0">
                <a:solidFill>
                  <a:srgbClr val="292929"/>
                </a:solidFill>
                <a:hlinkClick r:id="rId9"/>
              </a:rPr>
              <a:t>http://www.hep.princeton.edu/~mcdonald/examples/hertzian_momentum.pdf</a:t>
            </a:r>
            <a:r>
              <a:rPr lang="en-US" sz="1000" dirty="0">
                <a:solidFill>
                  <a:srgbClr val="292929"/>
                </a:solidFill>
              </a:rPr>
              <a:t> </a:t>
            </a:r>
          </a:p>
        </p:txBody>
      </p:sp>
    </p:spTree>
    <p:extLst>
      <p:ext uri="{BB962C8B-B14F-4D97-AF65-F5344CB8AC3E}">
        <p14:creationId xmlns:p14="http://schemas.microsoft.com/office/powerpoint/2010/main" val="13637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Hertzian</a:t>
            </a:r>
            <a:r>
              <a:rPr lang="en-US" dirty="0"/>
              <a:t> Dipole Field</a:t>
            </a:r>
          </a:p>
        </p:txBody>
      </p:sp>
      <p:sp>
        <p:nvSpPr>
          <p:cNvPr id="3" name="Text Placeholder 2"/>
          <p:cNvSpPr>
            <a:spLocks noGrp="1"/>
          </p:cNvSpPr>
          <p:nvPr>
            <p:ph type="body" sz="quarter" idx="10"/>
          </p:nvPr>
        </p:nvSpPr>
        <p:spPr/>
        <p:txBody>
          <a:bodyPr/>
          <a:lstStyle/>
          <a:p>
            <a:r>
              <a:rPr lang="en-US" dirty="0"/>
              <a:t>A depiction of the field distribution of a </a:t>
            </a:r>
            <a:r>
              <a:rPr lang="en-US" dirty="0" err="1"/>
              <a:t>Hertzian</a:t>
            </a:r>
            <a:r>
              <a:rPr lang="en-US" dirty="0"/>
              <a:t> dipole by Hertz himself</a:t>
            </a:r>
          </a:p>
        </p:txBody>
      </p:sp>
      <p:pic>
        <p:nvPicPr>
          <p:cNvPr id="10242" name="Picture 2" descr="pattern of electromagnetic waves radiated by an ideal electric 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48" y="1647135"/>
            <a:ext cx="6677025" cy="343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53978" y="6601080"/>
            <a:ext cx="4572000" cy="246221"/>
          </a:xfrm>
          <a:prstGeom prst="rect">
            <a:avLst/>
          </a:prstGeom>
        </p:spPr>
        <p:txBody>
          <a:bodyPr>
            <a:spAutoFit/>
          </a:bodyPr>
          <a:lstStyle/>
          <a:p>
            <a:r>
              <a:rPr lang="en-US" sz="1000" dirty="0">
                <a:solidFill>
                  <a:srgbClr val="292929"/>
                </a:solidFill>
                <a:hlinkClick r:id="rId3"/>
              </a:rPr>
              <a:t>http://www.newscotland1398.net/nfld1901/marconi-nfld.html</a:t>
            </a:r>
            <a:r>
              <a:rPr lang="en-US" sz="1000" dirty="0">
                <a:solidFill>
                  <a:srgbClr val="292929"/>
                </a:solidFill>
              </a:rPr>
              <a:t> </a:t>
            </a:r>
          </a:p>
        </p:txBody>
      </p:sp>
      <p:sp>
        <p:nvSpPr>
          <p:cNvPr id="5" name="Rectangle 4"/>
          <p:cNvSpPr/>
          <p:nvPr/>
        </p:nvSpPr>
        <p:spPr>
          <a:xfrm>
            <a:off x="413778" y="5105011"/>
            <a:ext cx="8730222" cy="1169551"/>
          </a:xfrm>
          <a:prstGeom prst="rect">
            <a:avLst/>
          </a:prstGeom>
        </p:spPr>
        <p:txBody>
          <a:bodyPr wrap="square">
            <a:spAutoFit/>
          </a:bodyPr>
          <a:lstStyle/>
          <a:p>
            <a:r>
              <a:rPr lang="en-US" sz="1400" dirty="0">
                <a:solidFill>
                  <a:srgbClr val="000000"/>
                </a:solidFill>
                <a:latin typeface="Kalinga" panose="020B0502040204020203" pitchFamily="34" charset="0"/>
                <a:cs typeface="Kalinga" panose="020B0502040204020203" pitchFamily="34" charset="0"/>
              </a:rPr>
              <a:t>The pattern of electromagnetic waves radiated by an ideal electric dipole, as calculated by Heinrich Hertz and published in 1889. The axis of the dipole is vertical. Only the upper half of the pattern is shown, the lower half being symmetrical. The scale along the bottom is distance from the dipole in wavelengths. The diagram shows the pattern at one instant of time. After one cycle of oscillation the whole pattern radiates outward one wavelength on the scale shown.</a:t>
            </a:r>
            <a:endParaRPr lang="en-US" sz="1400" dirty="0">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85695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Hertzian</a:t>
            </a:r>
            <a:r>
              <a:rPr lang="en-US" sz="3200" dirty="0"/>
              <a:t> Dipole as the Building Block of All Antennas</a:t>
            </a:r>
          </a:p>
        </p:txBody>
      </p:sp>
      <p:sp>
        <p:nvSpPr>
          <p:cNvPr id="3" name="Text Placeholder 2"/>
          <p:cNvSpPr>
            <a:spLocks noGrp="1"/>
          </p:cNvSpPr>
          <p:nvPr>
            <p:ph type="body" sz="quarter" idx="10"/>
          </p:nvPr>
        </p:nvSpPr>
        <p:spPr/>
        <p:txBody>
          <a:bodyPr/>
          <a:lstStyle/>
          <a:p>
            <a:r>
              <a:rPr lang="en-US" dirty="0"/>
              <a:t>A </a:t>
            </a:r>
            <a:r>
              <a:rPr lang="en-US" dirty="0" err="1"/>
              <a:t>Hertzian</a:t>
            </a:r>
            <a:r>
              <a:rPr lang="en-US" dirty="0"/>
              <a:t> dipole is composed of an idealized infinitesimally small sinusoidal current</a:t>
            </a:r>
          </a:p>
          <a:p>
            <a:r>
              <a:rPr lang="en-US" dirty="0"/>
              <a:t>Any other antenna can be thought of as a distribution of such small currents. Therefore, the radiation field of any antenna could be found by integrating the field of a </a:t>
            </a:r>
            <a:r>
              <a:rPr lang="en-US" dirty="0" err="1"/>
              <a:t>Hertzian</a:t>
            </a:r>
            <a:r>
              <a:rPr lang="en-US" dirty="0"/>
              <a:t> dipole over the current distribution. </a:t>
            </a:r>
          </a:p>
          <a:p>
            <a:pPr lvl="1"/>
            <a:r>
              <a:rPr lang="en-US" dirty="0"/>
              <a:t>Antennas are linear and reciprocal</a:t>
            </a:r>
          </a:p>
          <a:p>
            <a:r>
              <a:rPr lang="en-US" dirty="0"/>
              <a:t>Although this is conceptually easy to understand, it can be quite difficult to carry out in practice because the current distribution on an antenna may not be easily determined.</a:t>
            </a:r>
          </a:p>
          <a:p>
            <a:endParaRPr lang="en-US" dirty="0"/>
          </a:p>
        </p:txBody>
      </p:sp>
    </p:spTree>
    <p:extLst>
      <p:ext uri="{BB962C8B-B14F-4D97-AF65-F5344CB8AC3E}">
        <p14:creationId xmlns:p14="http://schemas.microsoft.com/office/powerpoint/2010/main" val="21529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Pattern</a:t>
            </a:r>
          </a:p>
        </p:txBody>
      </p:sp>
      <p:sp>
        <p:nvSpPr>
          <p:cNvPr id="3" name="Text Placeholder 2"/>
          <p:cNvSpPr>
            <a:spLocks noGrp="1"/>
          </p:cNvSpPr>
          <p:nvPr>
            <p:ph type="body" sz="quarter" idx="10"/>
          </p:nvPr>
        </p:nvSpPr>
        <p:spPr/>
        <p:txBody>
          <a:bodyPr/>
          <a:lstStyle/>
          <a:p>
            <a:r>
              <a:rPr lang="en-US" sz="1800" dirty="0"/>
              <a:t>Examining the far-field expressions for the </a:t>
            </a:r>
            <a:r>
              <a:rPr lang="en-US" sz="1800" dirty="0" err="1"/>
              <a:t>Hertzian</a:t>
            </a:r>
            <a:r>
              <a:rPr lang="en-US" sz="1800" dirty="0"/>
              <a:t> dipole, we see that the radiation power density is not the same in all directions</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All antennas do not radiate the same in all directions. </a:t>
            </a:r>
          </a:p>
          <a:p>
            <a:r>
              <a:rPr lang="en-US" sz="1800" b="1" dirty="0"/>
              <a:t>Antenna pattern </a:t>
            </a:r>
            <a:r>
              <a:rPr lang="en-US" sz="1800" dirty="0"/>
              <a:t>describes the relative strength of radiation with angle</a:t>
            </a:r>
          </a:p>
          <a:p>
            <a:r>
              <a:rPr lang="en-US" sz="1800" dirty="0"/>
              <a:t>In terms of </a:t>
            </a:r>
          </a:p>
          <a:p>
            <a:pPr lvl="1"/>
            <a:r>
              <a:rPr lang="en-US" sz="1600" dirty="0"/>
              <a:t>Fields</a:t>
            </a:r>
          </a:p>
          <a:p>
            <a:pPr lvl="1"/>
            <a:endParaRPr lang="en-US" sz="1600" dirty="0"/>
          </a:p>
          <a:p>
            <a:pPr lvl="1"/>
            <a:endParaRPr lang="en-US" sz="1600" dirty="0"/>
          </a:p>
          <a:p>
            <a:pPr lvl="1"/>
            <a:r>
              <a:rPr lang="en-US" sz="1600" dirty="0"/>
              <a:t>Power</a:t>
            </a:r>
          </a:p>
          <a:p>
            <a:endParaRPr lang="en-US" sz="1800" dirty="0"/>
          </a:p>
          <a:p>
            <a:endParaRPr lang="en-US" sz="1800" dirty="0"/>
          </a:p>
        </p:txBody>
      </p:sp>
      <p:pic>
        <p:nvPicPr>
          <p:cNvPr id="4" name="Picture 3"/>
          <p:cNvPicPr>
            <a:picLocks noChangeAspect="1"/>
          </p:cNvPicPr>
          <p:nvPr/>
        </p:nvPicPr>
        <p:blipFill>
          <a:blip r:embed="rId7" cstate="print"/>
          <a:stretch>
            <a:fillRect/>
          </a:stretch>
        </p:blipFill>
        <p:spPr>
          <a:xfrm>
            <a:off x="6164540" y="4349577"/>
            <a:ext cx="2560449" cy="2100541"/>
          </a:xfrm>
          <a:prstGeom prst="rect">
            <a:avLst/>
          </a:prstGeom>
        </p:spPr>
      </p:pic>
      <p:sp>
        <p:nvSpPr>
          <p:cNvPr id="5" name="TextBox 4"/>
          <p:cNvSpPr txBox="1"/>
          <p:nvPr/>
        </p:nvSpPr>
        <p:spPr>
          <a:xfrm>
            <a:off x="1439691" y="6523241"/>
            <a:ext cx="5573962" cy="400110"/>
          </a:xfrm>
          <a:prstGeom prst="rect">
            <a:avLst/>
          </a:prstGeom>
          <a:noFill/>
        </p:spPr>
        <p:txBody>
          <a:bodyPr wrap="none" rtlCol="0">
            <a:spAutoFit/>
          </a:bodyPr>
          <a:lstStyle/>
          <a:p>
            <a:r>
              <a:rPr lang="en-US" sz="1000" dirty="0">
                <a:solidFill>
                  <a:srgbClr val="000000"/>
                </a:solidFill>
                <a:hlinkClick r:id="rId8"/>
              </a:rPr>
              <a:t>https://www.safaribooksonline.com/library/view/rf-and-microwave/9781118349571/c07_level1_3.xhtml</a:t>
            </a:r>
            <a:endParaRPr lang="en-US" sz="1000" dirty="0">
              <a:solidFill>
                <a:srgbClr val="292929"/>
              </a:solidFill>
              <a:latin typeface="Times" panose="02020603050405020304" pitchFamily="18" charset="0"/>
              <a:cs typeface="Times" panose="02020603050405020304" pitchFamily="18" charset="0"/>
            </a:endParaRPr>
          </a:p>
          <a:p>
            <a:r>
              <a:rPr lang="en-US" sz="1000" dirty="0">
                <a:solidFill>
                  <a:srgbClr val="292929"/>
                </a:solidFill>
                <a:latin typeface="Times" panose="02020603050405020304" pitchFamily="18" charset="0"/>
                <a:cs typeface="Times" panose="02020603050405020304" pitchFamily="18" charset="0"/>
              </a:rPr>
              <a:t>Antennas, For All Applications, 3</a:t>
            </a:r>
            <a:r>
              <a:rPr lang="en-US" sz="1000" baseline="30000" dirty="0">
                <a:solidFill>
                  <a:srgbClr val="292929"/>
                </a:solidFill>
                <a:latin typeface="Times" panose="02020603050405020304" pitchFamily="18" charset="0"/>
                <a:cs typeface="Times" panose="02020603050405020304" pitchFamily="18" charset="0"/>
              </a:rPr>
              <a:t>rd</a:t>
            </a:r>
            <a:r>
              <a:rPr lang="en-US" sz="1000" dirty="0">
                <a:solidFill>
                  <a:srgbClr val="292929"/>
                </a:solidFill>
                <a:latin typeface="Times" panose="02020603050405020304" pitchFamily="18" charset="0"/>
                <a:cs typeface="Times" panose="02020603050405020304" pitchFamily="18" charset="0"/>
              </a:rPr>
              <a:t> Ed. John D. Kraus</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41870" y="1572379"/>
            <a:ext cx="2542628" cy="50880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1870" y="2219814"/>
            <a:ext cx="2460343" cy="508800"/>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1870" y="2872979"/>
            <a:ext cx="2786743" cy="518400"/>
          </a:xfrm>
          <a:prstGeom prst="rect">
            <a:avLst/>
          </a:prstGeom>
        </p:spPr>
      </p:pic>
      <p:pic>
        <p:nvPicPr>
          <p:cNvPr id="15" name="Picture 14"/>
          <p:cNvPicPr>
            <a:picLocks noChangeAspect="1"/>
          </p:cNvPicPr>
          <p:nvPr/>
        </p:nvPicPr>
        <p:blipFill>
          <a:blip r:embed="rId12"/>
          <a:stretch>
            <a:fillRect/>
          </a:stretch>
        </p:blipFill>
        <p:spPr>
          <a:xfrm>
            <a:off x="5539636" y="1515275"/>
            <a:ext cx="2314564" cy="2040387"/>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272041" y="4465234"/>
            <a:ext cx="2486855" cy="595809"/>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2041" y="5426971"/>
            <a:ext cx="3751616" cy="595809"/>
          </a:xfrm>
          <a:prstGeom prst="rect">
            <a:avLst/>
          </a:prstGeom>
        </p:spPr>
      </p:pic>
    </p:spTree>
    <p:extLst>
      <p:ext uri="{BB962C8B-B14F-4D97-AF65-F5344CB8AC3E}">
        <p14:creationId xmlns:p14="http://schemas.microsoft.com/office/powerpoint/2010/main" val="41219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Beamwidth</a:t>
            </a:r>
            <a:endParaRPr lang="en-US" dirty="0"/>
          </a:p>
        </p:txBody>
      </p:sp>
      <p:sp>
        <p:nvSpPr>
          <p:cNvPr id="3" name="Text Placeholder 2"/>
          <p:cNvSpPr>
            <a:spLocks noGrp="1"/>
          </p:cNvSpPr>
          <p:nvPr>
            <p:ph type="body" sz="quarter" idx="10"/>
          </p:nvPr>
        </p:nvSpPr>
        <p:spPr/>
        <p:txBody>
          <a:bodyPr/>
          <a:lstStyle/>
          <a:p>
            <a:r>
              <a:rPr lang="en-US" dirty="0"/>
              <a:t>A concept that can be used quantify how directive an antenna is the </a:t>
            </a:r>
            <a:r>
              <a:rPr lang="en-US" i="1" dirty="0" err="1"/>
              <a:t>beamwidth</a:t>
            </a:r>
            <a:endParaRPr lang="en-US" i="1" dirty="0"/>
          </a:p>
          <a:p>
            <a:r>
              <a:rPr lang="en-US" dirty="0"/>
              <a:t>A popular quantity is the “3-dB </a:t>
            </a:r>
            <a:r>
              <a:rPr lang="en-US" dirty="0" err="1"/>
              <a:t>beamwidth</a:t>
            </a:r>
            <a:r>
              <a:rPr lang="en-US" dirty="0"/>
              <a:t>”, aka “half-power </a:t>
            </a:r>
            <a:r>
              <a:rPr lang="en-US" dirty="0" err="1"/>
              <a:t>beamwidth</a:t>
            </a:r>
            <a:r>
              <a:rPr lang="en-US" dirty="0"/>
              <a:t> (HPBW)” is the angle within which the radiated power density is within half of the maximum radiated power density</a:t>
            </a:r>
          </a:p>
        </p:txBody>
      </p:sp>
      <p:graphicFrame>
        <p:nvGraphicFramePr>
          <p:cNvPr id="4" name="Object 3"/>
          <p:cNvGraphicFramePr>
            <a:graphicFrameLocks noChangeAspect="1"/>
          </p:cNvGraphicFramePr>
          <p:nvPr>
            <p:extLst/>
          </p:nvPr>
        </p:nvGraphicFramePr>
        <p:xfrm>
          <a:off x="1137055" y="2371928"/>
          <a:ext cx="914400" cy="198438"/>
        </p:xfrm>
        <a:graphic>
          <a:graphicData uri="http://schemas.openxmlformats.org/presentationml/2006/ole">
            <mc:AlternateContent xmlns:mc="http://schemas.openxmlformats.org/markup-compatibility/2006">
              <mc:Choice xmlns:v="urn:schemas-microsoft-com:vml" Requires="v">
                <p:oleObj spid="_x0000_s3103"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55" y="2371928"/>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3" name="Picture 11" descr="http://cdn.calctown.com/antenna_beamwidth_diagr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78" y="3833169"/>
            <a:ext cx="3320991" cy="225190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ttp://happy.emu.id.au/lab/rep/rep/9510/picspace/fig7b.gif"/>
          <p:cNvPicPr>
            <a:picLocks noChangeAspect="1" noChangeArrowheads="1"/>
          </p:cNvPicPr>
          <p:nvPr/>
        </p:nvPicPr>
        <p:blipFill rotWithShape="1">
          <a:blip r:embed="rId6">
            <a:extLst>
              <a:ext uri="{28A0092B-C50C-407E-A947-70E740481C1C}">
                <a14:useLocalDpi xmlns:a14="http://schemas.microsoft.com/office/drawing/2010/main" val="0"/>
              </a:ext>
            </a:extLst>
          </a:blip>
          <a:srcRect b="11701"/>
          <a:stretch/>
        </p:blipFill>
        <p:spPr bwMode="auto">
          <a:xfrm>
            <a:off x="4551361" y="3718973"/>
            <a:ext cx="3708211" cy="2851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6878" y="2928140"/>
            <a:ext cx="3292390" cy="707886"/>
          </a:xfrm>
          <a:prstGeom prst="rect">
            <a:avLst/>
          </a:prstGeom>
          <a:noFill/>
        </p:spPr>
        <p:txBody>
          <a:bodyPr wrap="square" rtlCol="0">
            <a:spAutoFit/>
          </a:bodyPr>
          <a:lstStyle/>
          <a:p>
            <a:pPr algn="ctr"/>
            <a:r>
              <a:rPr lang="en-US" sz="2000" dirty="0">
                <a:solidFill>
                  <a:srgbClr val="292929"/>
                </a:solidFill>
                <a:latin typeface="Kalinga" panose="020B0502040204020203" pitchFamily="34" charset="0"/>
                <a:cs typeface="Kalinga" panose="020B0502040204020203" pitchFamily="34" charset="0"/>
              </a:rPr>
              <a:t>Pattern plotted in </a:t>
            </a:r>
          </a:p>
          <a:p>
            <a:pPr algn="ctr"/>
            <a:r>
              <a:rPr lang="en-US" sz="2000" dirty="0">
                <a:solidFill>
                  <a:srgbClr val="292929"/>
                </a:solidFill>
                <a:latin typeface="Kalinga" panose="020B0502040204020203" pitchFamily="34" charset="0"/>
                <a:cs typeface="Kalinga" panose="020B0502040204020203" pitchFamily="34" charset="0"/>
              </a:rPr>
              <a:t>polar coordinate</a:t>
            </a:r>
          </a:p>
        </p:txBody>
      </p:sp>
      <p:sp>
        <p:nvSpPr>
          <p:cNvPr id="9" name="TextBox 8"/>
          <p:cNvSpPr txBox="1"/>
          <p:nvPr/>
        </p:nvSpPr>
        <p:spPr>
          <a:xfrm>
            <a:off x="4636305" y="2992225"/>
            <a:ext cx="3292390" cy="707886"/>
          </a:xfrm>
          <a:prstGeom prst="rect">
            <a:avLst/>
          </a:prstGeom>
          <a:noFill/>
        </p:spPr>
        <p:txBody>
          <a:bodyPr wrap="square" rtlCol="0">
            <a:spAutoFit/>
          </a:bodyPr>
          <a:lstStyle/>
          <a:p>
            <a:pPr algn="ctr"/>
            <a:r>
              <a:rPr lang="en-US" sz="2000" dirty="0">
                <a:solidFill>
                  <a:srgbClr val="292929"/>
                </a:solidFill>
                <a:latin typeface="Kalinga" panose="020B0502040204020203" pitchFamily="34" charset="0"/>
                <a:cs typeface="Kalinga" panose="020B0502040204020203" pitchFamily="34" charset="0"/>
              </a:rPr>
              <a:t>Pattern plotted in Cartesian coordinate</a:t>
            </a:r>
          </a:p>
        </p:txBody>
      </p:sp>
    </p:spTree>
    <p:extLst>
      <p:ext uri="{BB962C8B-B14F-4D97-AF65-F5344CB8AC3E}">
        <p14:creationId xmlns:p14="http://schemas.microsoft.com/office/powerpoint/2010/main" val="172549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Directivity</a:t>
            </a:r>
          </a:p>
        </p:txBody>
      </p:sp>
      <p:sp>
        <p:nvSpPr>
          <p:cNvPr id="3" name="Text Placeholder 2"/>
          <p:cNvSpPr>
            <a:spLocks noGrp="1"/>
          </p:cNvSpPr>
          <p:nvPr>
            <p:ph type="body" sz="quarter" idx="10"/>
          </p:nvPr>
        </p:nvSpPr>
        <p:spPr/>
        <p:txBody>
          <a:bodyPr/>
          <a:lstStyle/>
          <a:p>
            <a:r>
              <a:rPr lang="en-US" sz="1800" b="1" i="1" dirty="0"/>
              <a:t>Directivity</a:t>
            </a:r>
            <a:r>
              <a:rPr lang="en-US" sz="1800" dirty="0"/>
              <a:t> is a more formal and accurate measure of how directive an antenna is.</a:t>
            </a:r>
          </a:p>
          <a:p>
            <a:r>
              <a:rPr lang="en-US" sz="1800" dirty="0"/>
              <a:t>Directivity can be calculated from the antenna pattern</a:t>
            </a:r>
          </a:p>
        </p:txBody>
      </p:sp>
      <p:pic>
        <p:nvPicPr>
          <p:cNvPr id="7" name="Picture 6"/>
          <p:cNvPicPr>
            <a:picLocks noChangeAspect="1"/>
          </p:cNvPicPr>
          <p:nvPr/>
        </p:nvPicPr>
        <p:blipFill>
          <a:blip r:embed="rId3" cstate="print"/>
          <a:stretch>
            <a:fillRect/>
          </a:stretch>
        </p:blipFill>
        <p:spPr>
          <a:xfrm>
            <a:off x="679020" y="2091244"/>
            <a:ext cx="2250716" cy="1846442"/>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5023" y="2091244"/>
            <a:ext cx="5868189" cy="3856758"/>
          </a:xfrm>
          <a:prstGeom prst="rect">
            <a:avLst/>
          </a:prstGeom>
        </p:spPr>
      </p:pic>
    </p:spTree>
    <p:extLst>
      <p:ext uri="{BB962C8B-B14F-4D97-AF65-F5344CB8AC3E}">
        <p14:creationId xmlns:p14="http://schemas.microsoft.com/office/powerpoint/2010/main" val="61964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Directivity </a:t>
            </a:r>
          </a:p>
        </p:txBody>
      </p:sp>
      <p:sp>
        <p:nvSpPr>
          <p:cNvPr id="3" name="Text Placeholder 2"/>
          <p:cNvSpPr>
            <a:spLocks noGrp="1"/>
          </p:cNvSpPr>
          <p:nvPr>
            <p:ph type="body" sz="quarter" idx="10"/>
          </p:nvPr>
        </p:nvSpPr>
        <p:spPr/>
        <p:txBody>
          <a:bodyPr/>
          <a:lstStyle/>
          <a:p>
            <a:r>
              <a:rPr lang="en-US" dirty="0"/>
              <a:t>Directivity is largely determined by the physical size of the antenna</a:t>
            </a:r>
          </a:p>
          <a:p>
            <a:endParaRPr lang="en-US" dirty="0"/>
          </a:p>
          <a:p>
            <a:endParaRPr lang="en-US" dirty="0"/>
          </a:p>
          <a:p>
            <a:endParaRPr lang="en-US" dirty="0"/>
          </a:p>
          <a:p>
            <a:endParaRPr lang="en-US" dirty="0"/>
          </a:p>
          <a:p>
            <a:r>
              <a:rPr lang="en-US" dirty="0"/>
              <a:t>It is also important to point out that the antenna pattern and directivity is greatly affected by its surroundings. In general, power tends to radiate more into regions of higher dielectric constant</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28658" y="1538516"/>
            <a:ext cx="1615135" cy="740359"/>
          </a:xfrm>
          <a:prstGeom prst="rect">
            <a:avLst/>
          </a:prstGeom>
        </p:spPr>
      </p:pic>
      <p:sp>
        <p:nvSpPr>
          <p:cNvPr id="6" name="TextBox 5"/>
          <p:cNvSpPr txBox="1"/>
          <p:nvPr/>
        </p:nvSpPr>
        <p:spPr>
          <a:xfrm>
            <a:off x="4551361" y="1427003"/>
            <a:ext cx="3983040" cy="1323439"/>
          </a:xfrm>
          <a:prstGeom prst="rect">
            <a:avLst/>
          </a:prstGeom>
          <a:noFill/>
        </p:spPr>
        <p:txBody>
          <a:bodyPr wrap="square" rtlCol="0">
            <a:spAutoFit/>
          </a:bodyPr>
          <a:lstStyle/>
          <a:p>
            <a:r>
              <a:rPr lang="en-US" sz="2000" b="1" dirty="0">
                <a:solidFill>
                  <a:schemeClr val="bg1"/>
                </a:solidFill>
                <a:latin typeface="Kalinga" panose="020B0502040204020203" pitchFamily="34" charset="0"/>
                <a:cs typeface="Kalinga" panose="020B0502040204020203" pitchFamily="34" charset="0"/>
              </a:rPr>
              <a:t>Effective aperture,</a:t>
            </a:r>
          </a:p>
          <a:p>
            <a:r>
              <a:rPr lang="en-US" sz="2000" dirty="0">
                <a:solidFill>
                  <a:schemeClr val="bg1"/>
                </a:solidFill>
                <a:latin typeface="Kalinga" panose="020B0502040204020203" pitchFamily="34" charset="0"/>
                <a:cs typeface="Kalinga" panose="020B0502040204020203" pitchFamily="34" charset="0"/>
              </a:rPr>
              <a:t>usually comparable with the largest physical dimension of the antenna</a:t>
            </a:r>
          </a:p>
        </p:txBody>
      </p:sp>
      <p:cxnSp>
        <p:nvCxnSpPr>
          <p:cNvPr id="8" name="Straight Arrow Connector 7"/>
          <p:cNvCxnSpPr/>
          <p:nvPr/>
        </p:nvCxnSpPr>
        <p:spPr>
          <a:xfrm flipH="1">
            <a:off x="3743793" y="1538516"/>
            <a:ext cx="807567" cy="13416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026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1" y="933262"/>
                <a:ext cx="5203902" cy="4335463"/>
              </a:xfrm>
            </p:spPr>
            <p:txBody>
              <a:bodyPr/>
              <a:lstStyle/>
              <a:p>
                <a:r>
                  <a:rPr lang="en-US" dirty="0"/>
                  <a:t> All real antennas have loss</a:t>
                </a:r>
              </a:p>
              <a:p>
                <a:pPr lvl="1"/>
                <a:r>
                  <a:rPr lang="en-US" dirty="0"/>
                  <a:t>Resistivity in metal</a:t>
                </a:r>
              </a:p>
              <a:p>
                <a:pPr lvl="1"/>
                <a:r>
                  <a:rPr lang="en-US" dirty="0"/>
                  <a:t>Dielectric loss in dielectrics</a:t>
                </a:r>
              </a:p>
              <a:p>
                <a:r>
                  <a:rPr lang="en-US" dirty="0"/>
                  <a:t> Antenna efficiency</a:t>
                </a:r>
              </a:p>
              <a:p>
                <a:pPr lvl="1"/>
                <a14:m>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𝑅𝑎𝑑𝑖𝑎𝑡𝑒𝑑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num>
                      <m:den>
                        <m:r>
                          <a:rPr lang="en-US" sz="2400" b="0" i="1" smtClean="0">
                            <a:latin typeface="Cambria Math" panose="02040503050406030204" pitchFamily="18" charset="0"/>
                          </a:rPr>
                          <m:t>𝐼𝑛𝑝𝑢𝑡</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den>
                    </m:f>
                  </m:oMath>
                </a14:m>
                <a:endParaRPr lang="en-US" dirty="0"/>
              </a:p>
              <a:p>
                <a:r>
                  <a:rPr lang="en-US" dirty="0"/>
                  <a:t> Gain </a:t>
                </a:r>
                <a14:m>
                  <m:oMath xmlns:m="http://schemas.openxmlformats.org/officeDocument/2006/math">
                    <m:r>
                      <a:rPr lang="en-US" sz="2800" b="0" i="1" smtClean="0">
                        <a:latin typeface="Cambria Math" panose="02040503050406030204" pitchFamily="18" charset="0"/>
                      </a:rPr>
                      <m:t>𝐺</m:t>
                    </m:r>
                    <m:r>
                      <a:rPr lang="en-US" sz="2800" b="0" i="1" smtClean="0">
                        <a:latin typeface="Cambria Math" panose="02040503050406030204" pitchFamily="18" charset="0"/>
                      </a:rPr>
                      <m:t>=</m:t>
                    </m:r>
                    <m:r>
                      <a:rPr lang="en-US" sz="2800" b="0" i="1" smtClean="0">
                        <a:latin typeface="Cambria Math" panose="02040503050406030204" pitchFamily="18" charset="0"/>
                      </a:rPr>
                      <m:t>𝜂</m:t>
                    </m:r>
                    <m:r>
                      <a:rPr lang="en-US" sz="2800" b="0" i="1" smtClean="0">
                        <a:latin typeface="Cambria Math" panose="02040503050406030204" pitchFamily="18" charset="0"/>
                      </a:rPr>
                      <m:t>𝐷</m:t>
                    </m:r>
                  </m:oMath>
                </a14:m>
                <a:endParaRPr lang="en-US" sz="2800" dirty="0"/>
              </a:p>
              <a:p>
                <a:pPr lvl="1"/>
                <a:r>
                  <a:rPr lang="en-US" dirty="0"/>
                  <a:t>A more common specification for antennas</a:t>
                </a:r>
              </a:p>
              <a:p>
                <a:pPr lvl="1"/>
                <a:r>
                  <a:rPr lang="en-US" dirty="0"/>
                  <a:t>Usually specified in “</a:t>
                </a:r>
                <a:r>
                  <a:rPr lang="en-US" b="1" dirty="0" err="1"/>
                  <a:t>dBi</a:t>
                </a:r>
                <a:r>
                  <a:rPr lang="en-US" dirty="0"/>
                  <a:t>”. “</a:t>
                </a:r>
                <a:r>
                  <a:rPr lang="en-US" dirty="0" err="1"/>
                  <a:t>i</a:t>
                </a:r>
                <a:r>
                  <a:rPr lang="en-US" dirty="0"/>
                  <a:t>” means in reference to an isotropic antenna</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1" y="933262"/>
                <a:ext cx="5203902" cy="4335463"/>
              </a:xfrm>
              <a:blipFill rotWithShape="0">
                <a:blip r:embed="rId2"/>
                <a:stretch>
                  <a:fillRect l="-2810" t="-1266"/>
                </a:stretch>
              </a:blipFill>
            </p:spPr>
            <p:txBody>
              <a:bodyPr/>
              <a:lstStyle/>
              <a:p>
                <a:r>
                  <a:rPr lang="en-US">
                    <a:noFill/>
                  </a:rPr>
                  <a:t> </a:t>
                </a:r>
              </a:p>
            </p:txBody>
          </p:sp>
        </mc:Fallback>
      </mc:AlternateContent>
      <p:sp>
        <p:nvSpPr>
          <p:cNvPr id="6" name="Rectangle 5"/>
          <p:cNvSpPr/>
          <p:nvPr/>
        </p:nvSpPr>
        <p:spPr>
          <a:xfrm>
            <a:off x="825866" y="4945890"/>
            <a:ext cx="5904689" cy="954107"/>
          </a:xfrm>
          <a:prstGeom prst="rect">
            <a:avLst/>
          </a:prstGeom>
          <a:solidFill>
            <a:srgbClr val="FFFFCC"/>
          </a:solidFill>
        </p:spPr>
        <p:txBody>
          <a:bodyPr wrap="square">
            <a:spAutoFit/>
          </a:bodyPr>
          <a:lstStyle/>
          <a:p>
            <a:r>
              <a:rPr lang="en-US" sz="2800" dirty="0">
                <a:solidFill>
                  <a:srgbClr val="0070C0"/>
                </a:solidFill>
                <a:latin typeface="Calibri" panose="020F0502020204030204" pitchFamily="34" charset="0"/>
              </a:rPr>
              <a:t>Gain is specified relative to a lossless isotropic antenna; no real power gain</a:t>
            </a:r>
          </a:p>
        </p:txBody>
      </p:sp>
      <p:pic>
        <p:nvPicPr>
          <p:cNvPr id="7" name="Picture 2" descr="Directivity and G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4" y="1032842"/>
            <a:ext cx="2857500" cy="3200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08771" y="6643910"/>
            <a:ext cx="4572000" cy="215444"/>
          </a:xfrm>
          <a:prstGeom prst="rect">
            <a:avLst/>
          </a:prstGeom>
        </p:spPr>
        <p:txBody>
          <a:bodyPr>
            <a:spAutoFit/>
          </a:bodyPr>
          <a:lstStyle/>
          <a:p>
            <a:r>
              <a:rPr lang="en-US" sz="800">
                <a:solidFill>
                  <a:srgbClr val="000000"/>
                </a:solidFill>
              </a:rPr>
              <a:t>http://www.digikey.com/en/articles/techzone/2011/mar/understanding-antenna-specifications-and-operation</a:t>
            </a:r>
          </a:p>
        </p:txBody>
      </p:sp>
    </p:spTree>
    <p:extLst>
      <p:ext uri="{BB962C8B-B14F-4D97-AF65-F5344CB8AC3E}">
        <p14:creationId xmlns:p14="http://schemas.microsoft.com/office/powerpoint/2010/main" val="32821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Common Antenna Designs</a:t>
            </a:r>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07494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Antenna</a:t>
            </a:r>
          </a:p>
        </p:txBody>
      </p:sp>
      <p:sp>
        <p:nvSpPr>
          <p:cNvPr id="6" name="Text Placeholder 5"/>
          <p:cNvSpPr>
            <a:spLocks noGrp="1"/>
          </p:cNvSpPr>
          <p:nvPr>
            <p:ph type="body" sz="quarter" idx="10"/>
          </p:nvPr>
        </p:nvSpPr>
        <p:spPr/>
        <p:txBody>
          <a:bodyPr/>
          <a:lstStyle/>
          <a:p>
            <a:pPr algn="just"/>
            <a:r>
              <a:rPr lang="en-US" sz="2400" dirty="0"/>
              <a:t> An </a:t>
            </a:r>
            <a:r>
              <a:rPr lang="en-US" sz="2400" i="1" dirty="0"/>
              <a:t>antenna</a:t>
            </a:r>
            <a:r>
              <a:rPr lang="en-US" sz="2400" dirty="0"/>
              <a:t> converts voltage/current signals into electromagnetic radiation (</a:t>
            </a:r>
            <a:r>
              <a:rPr lang="en-US" sz="2400" i="1" dirty="0"/>
              <a:t>E</a:t>
            </a:r>
            <a:r>
              <a:rPr lang="en-US" sz="2400" dirty="0"/>
              <a:t> and </a:t>
            </a:r>
            <a:r>
              <a:rPr lang="en-US" sz="2400" i="1" dirty="0"/>
              <a:t>H</a:t>
            </a:r>
            <a:r>
              <a:rPr lang="en-US" sz="2400" dirty="0"/>
              <a:t> fields), and vice versa</a:t>
            </a:r>
          </a:p>
          <a:p>
            <a:pPr lvl="1" algn="just"/>
            <a:r>
              <a:rPr lang="en-US" sz="2000" dirty="0"/>
              <a:t>Guided wave </a:t>
            </a:r>
            <a:r>
              <a:rPr lang="en-US" sz="2000" dirty="0">
                <a:sym typeface="Wingdings" panose="05000000000000000000" pitchFamily="2" charset="2"/>
              </a:rPr>
              <a:t> Radiated wave</a:t>
            </a:r>
          </a:p>
          <a:p>
            <a:pPr lvl="1" algn="just"/>
            <a:r>
              <a:rPr lang="en-US" sz="2000" dirty="0">
                <a:sym typeface="Wingdings" panose="05000000000000000000" pitchFamily="2" charset="2"/>
              </a:rPr>
              <a:t>The plural form of antenna—in electrical engineering—is antennas, at least in the US and Canada</a:t>
            </a:r>
            <a:endParaRPr lang="en-US" sz="2000" dirty="0"/>
          </a:p>
          <a:p>
            <a:pPr lvl="1"/>
            <a:endParaRPr lang="en-US" sz="3000" dirty="0"/>
          </a:p>
        </p:txBody>
      </p:sp>
      <p:pic>
        <p:nvPicPr>
          <p:cNvPr id="214018" name="Picture 2" descr="http://simpleicon.com/wp-content/uploads/antenn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736" y="3296169"/>
            <a:ext cx="3149250" cy="3149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58686" y="6616673"/>
            <a:ext cx="4572000" cy="246221"/>
          </a:xfrm>
          <a:prstGeom prst="rect">
            <a:avLst/>
          </a:prstGeom>
        </p:spPr>
        <p:txBody>
          <a:bodyPr>
            <a:spAutoFit/>
          </a:bodyPr>
          <a:lstStyle/>
          <a:p>
            <a:r>
              <a:rPr lang="en-US" sz="1000" dirty="0">
                <a:solidFill>
                  <a:srgbClr val="000000"/>
                </a:solidFill>
                <a:hlinkClick r:id="rId4"/>
              </a:rPr>
              <a:t>http://grammarist.com/usage/antennae-antennas/</a:t>
            </a:r>
            <a:r>
              <a:rPr lang="en-US" sz="1000" dirty="0">
                <a:solidFill>
                  <a:srgbClr val="000000"/>
                </a:solidFill>
              </a:rPr>
              <a:t> </a:t>
            </a:r>
          </a:p>
        </p:txBody>
      </p:sp>
    </p:spTree>
    <p:extLst>
      <p:ext uri="{BB962C8B-B14F-4D97-AF65-F5344CB8AC3E}">
        <p14:creationId xmlns:p14="http://schemas.microsoft.com/office/powerpoint/2010/main" val="35730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Dipole Antenna</a:t>
            </a:r>
          </a:p>
        </p:txBody>
      </p:sp>
      <p:sp>
        <p:nvSpPr>
          <p:cNvPr id="5" name="Text Placeholder 4"/>
          <p:cNvSpPr>
            <a:spLocks noGrp="1"/>
          </p:cNvSpPr>
          <p:nvPr>
            <p:ph type="body" sz="quarter" idx="10"/>
          </p:nvPr>
        </p:nvSpPr>
        <p:spPr/>
        <p:txBody>
          <a:bodyPr/>
          <a:lstStyle/>
          <a:p>
            <a:r>
              <a:rPr lang="en-US" dirty="0"/>
              <a:t>A dipole antenna consists of two radiating arms.</a:t>
            </a:r>
          </a:p>
          <a:p>
            <a:r>
              <a:rPr lang="en-US" dirty="0"/>
              <a:t>A dipole antenna is often characterized as “omni-directional” as it radiates equally in the horizontal plane (perpendicular to the two radiating arms). </a:t>
            </a:r>
          </a:p>
          <a:p>
            <a:pPr lvl="1"/>
            <a:r>
              <a:rPr lang="en-US" dirty="0"/>
              <a:t>The 3D radiation pattern of a dipole takes on a donut shape</a:t>
            </a:r>
          </a:p>
          <a:p>
            <a:pPr lvl="1"/>
            <a:r>
              <a:rPr lang="en-US" dirty="0"/>
              <a:t>Null along the direction of the arms</a:t>
            </a:r>
          </a:p>
        </p:txBody>
      </p:sp>
      <p:pic>
        <p:nvPicPr>
          <p:cNvPr id="10242" name="Picture 2" descr="http://electronicdesign.com/site-files/electronicdesign.com/files/uploads/2013/07/0613WTDantennas_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282" y="4618958"/>
            <a:ext cx="2663617" cy="1186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antenna-theory.com/antennas/norm3D1l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798" y="4271082"/>
            <a:ext cx="2267036" cy="1882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79627" y="4271082"/>
            <a:ext cx="3908977" cy="2081742"/>
          </a:xfrm>
          <a:prstGeom prst="rect">
            <a:avLst/>
          </a:prstGeom>
        </p:spPr>
      </p:pic>
      <p:sp>
        <p:nvSpPr>
          <p:cNvPr id="8" name="TextBox 7"/>
          <p:cNvSpPr txBox="1"/>
          <p:nvPr/>
        </p:nvSpPr>
        <p:spPr>
          <a:xfrm>
            <a:off x="2635415" y="3880308"/>
            <a:ext cx="1847375" cy="584775"/>
          </a:xfrm>
          <a:prstGeom prst="rect">
            <a:avLst/>
          </a:prstGeom>
          <a:noFill/>
        </p:spPr>
        <p:txBody>
          <a:bodyPr wrap="square" rtlCol="0">
            <a:spAutoFit/>
          </a:bodyPr>
          <a:lstStyle/>
          <a:p>
            <a:pPr algn="ctr"/>
            <a:r>
              <a:rPr lang="en-US" sz="1600" dirty="0">
                <a:solidFill>
                  <a:srgbClr val="292929"/>
                </a:solidFill>
                <a:latin typeface="Kalinga" panose="020B0502040204020203" pitchFamily="34" charset="0"/>
                <a:cs typeface="Kalinga" panose="020B0502040204020203" pitchFamily="34" charset="0"/>
              </a:rPr>
              <a:t>3D Pattern for a </a:t>
            </a:r>
            <a:r>
              <a:rPr lang="el-GR" sz="1600" dirty="0">
                <a:solidFill>
                  <a:srgbClr val="292929"/>
                </a:solidFill>
                <a:latin typeface="Times New Roman" panose="02020603050405020304" pitchFamily="18" charset="0"/>
                <a:cs typeface="Kalinga" panose="020B0502040204020203" pitchFamily="34" charset="0"/>
              </a:rPr>
              <a:t>λ</a:t>
            </a:r>
            <a:r>
              <a:rPr lang="en-US" sz="1600" dirty="0">
                <a:solidFill>
                  <a:srgbClr val="292929"/>
                </a:solidFill>
                <a:latin typeface="Kalinga" panose="020B0502040204020203" pitchFamily="34" charset="0"/>
                <a:cs typeface="Kalinga" panose="020B0502040204020203" pitchFamily="34" charset="0"/>
              </a:rPr>
              <a:t>/2 dipole</a:t>
            </a:r>
          </a:p>
        </p:txBody>
      </p:sp>
    </p:spTree>
    <p:extLst>
      <p:ext uri="{BB962C8B-B14F-4D97-AF65-F5344CB8AC3E}">
        <p14:creationId xmlns:p14="http://schemas.microsoft.com/office/powerpoint/2010/main" val="333259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Dipole Antenna </a:t>
            </a:r>
          </a:p>
        </p:txBody>
      </p:sp>
      <p:sp>
        <p:nvSpPr>
          <p:cNvPr id="3" name="Text Placeholder 2"/>
          <p:cNvSpPr>
            <a:spLocks noGrp="1"/>
          </p:cNvSpPr>
          <p:nvPr>
            <p:ph type="body" sz="quarter" idx="10"/>
          </p:nvPr>
        </p:nvSpPr>
        <p:spPr/>
        <p:txBody>
          <a:bodyPr/>
          <a:lstStyle/>
          <a:p>
            <a:endParaRPr lang="en-US"/>
          </a:p>
        </p:txBody>
      </p:sp>
      <p:pic>
        <p:nvPicPr>
          <p:cNvPr id="7170" name="Picture 2" descr=" A half-wave dipole antenna receiving power from a radio wave. The electric field of the wave (E, green arrows) pushes the electrons in the antenna elements back and forth (black arrows), charging the ends of the antenna alternately positive and negative. Since the antenna is a half-wavelength long at the radio wave's frequency, it excites standing waves of voltage (V, red) and current in the antenna. These oscillating currents flow down the transmission line into the radio receiver (represented by the resistor R). The action is shown slowed down in thi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61" y="1224567"/>
            <a:ext cx="76200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00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Dipole Antenna</a:t>
            </a:r>
          </a:p>
        </p:txBody>
      </p:sp>
      <p:sp>
        <p:nvSpPr>
          <p:cNvPr id="3" name="Text Placeholder 2"/>
          <p:cNvSpPr>
            <a:spLocks noGrp="1"/>
          </p:cNvSpPr>
          <p:nvPr>
            <p:ph type="body" sz="quarter" idx="10"/>
          </p:nvPr>
        </p:nvSpPr>
        <p:spPr/>
        <p:txBody>
          <a:bodyPr/>
          <a:lstStyle/>
          <a:p>
            <a:r>
              <a:rPr lang="en-US" dirty="0"/>
              <a:t>The dipole is a balanced antenna</a:t>
            </a:r>
          </a:p>
          <a:p>
            <a:r>
              <a:rPr lang="en-US" dirty="0"/>
              <a:t>If an unbalanced transmission line, such as a coax line, is used, it is best to insert a BALUN between the transmission line and the antenna</a:t>
            </a:r>
          </a:p>
          <a:p>
            <a:endParaRPr lang="en-US" dirty="0"/>
          </a:p>
        </p:txBody>
      </p:sp>
      <p:pic>
        <p:nvPicPr>
          <p:cNvPr id="7170" name="Picture 2" descr="http://myantennas.com/wp/wp-content/uploads/2011/08/dipole-currents2-e13302956762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2293484"/>
            <a:ext cx="3381049" cy="32908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sites.harvard.edu/fs/docs/icb.topic571422.files/images/bal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01" y="2438399"/>
            <a:ext cx="2620942" cy="228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36520" y="4538638"/>
            <a:ext cx="3093217" cy="2288041"/>
          </a:xfrm>
          <a:prstGeom prst="rect">
            <a:avLst/>
          </a:prstGeom>
        </p:spPr>
      </p:pic>
      <p:pic>
        <p:nvPicPr>
          <p:cNvPr id="7174" name="Picture 6" descr="http://www.hamuniverse.com/balunpvcend.gif"/>
          <p:cNvPicPr>
            <a:picLocks noChangeAspect="1" noChangeArrowheads="1"/>
          </p:cNvPicPr>
          <p:nvPr/>
        </p:nvPicPr>
        <p:blipFill rotWithShape="1">
          <a:blip r:embed="rId5">
            <a:extLst>
              <a:ext uri="{28A0092B-C50C-407E-A947-70E740481C1C}">
                <a14:useLocalDpi xmlns:a14="http://schemas.microsoft.com/office/drawing/2010/main" val="0"/>
              </a:ext>
            </a:extLst>
          </a:blip>
          <a:srcRect l="8881" t="20551" r="7586"/>
          <a:stretch/>
        </p:blipFill>
        <p:spPr bwMode="auto">
          <a:xfrm>
            <a:off x="3486712" y="4772660"/>
            <a:ext cx="2179051" cy="1535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5486" y="2523012"/>
            <a:ext cx="1915885" cy="830997"/>
          </a:xfrm>
          <a:prstGeom prst="rect">
            <a:avLst/>
          </a:prstGeom>
          <a:noFill/>
        </p:spPr>
        <p:txBody>
          <a:bodyPr wrap="square" rtlCol="0">
            <a:spAutoFit/>
          </a:bodyPr>
          <a:lstStyle/>
          <a:p>
            <a:r>
              <a:rPr lang="en-US" dirty="0">
                <a:solidFill>
                  <a:schemeClr val="bg1"/>
                </a:solidFill>
                <a:latin typeface="Kalinga" panose="020B0502040204020203" pitchFamily="34" charset="0"/>
                <a:cs typeface="Kalinga" panose="020B0502040204020203" pitchFamily="34" charset="0"/>
              </a:rPr>
              <a:t>λ/4 choke </a:t>
            </a:r>
            <a:r>
              <a:rPr lang="en-US" dirty="0" err="1">
                <a:solidFill>
                  <a:schemeClr val="bg1"/>
                </a:solidFill>
                <a:latin typeface="Kalinga" panose="020B0502040204020203" pitchFamily="34" charset="0"/>
                <a:cs typeface="Kalinga" panose="020B0502040204020203" pitchFamily="34" charset="0"/>
              </a:rPr>
              <a:t>balun</a:t>
            </a:r>
            <a:endParaRPr lang="en-US" dirty="0">
              <a:solidFill>
                <a:schemeClr val="bg1"/>
              </a:solidFill>
              <a:latin typeface="Kalinga" panose="020B0502040204020203" pitchFamily="34" charset="0"/>
              <a:cs typeface="Kalinga" panose="020B0502040204020203" pitchFamily="34" charset="0"/>
            </a:endParaRPr>
          </a:p>
        </p:txBody>
      </p:sp>
      <p:sp>
        <p:nvSpPr>
          <p:cNvPr id="11" name="TextBox 10"/>
          <p:cNvSpPr txBox="1"/>
          <p:nvPr/>
        </p:nvSpPr>
        <p:spPr>
          <a:xfrm>
            <a:off x="3883580" y="5984005"/>
            <a:ext cx="2255963" cy="830997"/>
          </a:xfrm>
          <a:prstGeom prst="rect">
            <a:avLst/>
          </a:prstGeom>
          <a:noFill/>
        </p:spPr>
        <p:txBody>
          <a:bodyPr wrap="square" rtlCol="0">
            <a:spAutoFit/>
          </a:bodyPr>
          <a:lstStyle/>
          <a:p>
            <a:r>
              <a:rPr lang="en-US" dirty="0">
                <a:solidFill>
                  <a:schemeClr val="bg1"/>
                </a:solidFill>
                <a:latin typeface="Kalinga" panose="020B0502040204020203" pitchFamily="34" charset="0"/>
                <a:cs typeface="Kalinga" panose="020B0502040204020203" pitchFamily="34" charset="0"/>
              </a:rPr>
              <a:t>1:1 current mode </a:t>
            </a:r>
            <a:r>
              <a:rPr lang="en-US" dirty="0" err="1">
                <a:solidFill>
                  <a:schemeClr val="bg1"/>
                </a:solidFill>
                <a:latin typeface="Kalinga" panose="020B0502040204020203" pitchFamily="34" charset="0"/>
                <a:cs typeface="Kalinga" panose="020B0502040204020203" pitchFamily="34" charset="0"/>
              </a:rPr>
              <a:t>balun</a:t>
            </a:r>
            <a:endParaRPr lang="en-US" dirty="0">
              <a:solidFill>
                <a:schemeClr val="bg1"/>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605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Horn Antennas</a:t>
            </a:r>
          </a:p>
        </p:txBody>
      </p:sp>
      <p:sp>
        <p:nvSpPr>
          <p:cNvPr id="3" name="Text Placeholder 2"/>
          <p:cNvSpPr>
            <a:spLocks noGrp="1"/>
          </p:cNvSpPr>
          <p:nvPr>
            <p:ph type="body" sz="quarter" idx="10"/>
          </p:nvPr>
        </p:nvSpPr>
        <p:spPr>
          <a:xfrm>
            <a:off x="304800" y="933262"/>
            <a:ext cx="5225755" cy="4335463"/>
          </a:xfrm>
        </p:spPr>
        <p:txBody>
          <a:bodyPr/>
          <a:lstStyle/>
          <a:p>
            <a:r>
              <a:rPr lang="en-US" dirty="0"/>
              <a:t>A horn antenna is made by gradually opening up a hollow metallic waveguide</a:t>
            </a:r>
          </a:p>
          <a:p>
            <a:r>
              <a:rPr lang="en-US" dirty="0"/>
              <a:t>Horn antennas are relatively wideband and high gain</a:t>
            </a:r>
          </a:p>
        </p:txBody>
      </p:sp>
      <p:sp>
        <p:nvSpPr>
          <p:cNvPr id="4" name="Rectangle 3"/>
          <p:cNvSpPr/>
          <p:nvPr/>
        </p:nvSpPr>
        <p:spPr>
          <a:xfrm>
            <a:off x="1485493" y="6667525"/>
            <a:ext cx="4572000" cy="215444"/>
          </a:xfrm>
          <a:prstGeom prst="rect">
            <a:avLst/>
          </a:prstGeom>
        </p:spPr>
        <p:txBody>
          <a:bodyPr>
            <a:spAutoFit/>
          </a:bodyPr>
          <a:lstStyle/>
          <a:p>
            <a:r>
              <a:rPr lang="en-US" sz="800" dirty="0">
                <a:solidFill>
                  <a:srgbClr val="000000"/>
                </a:solidFill>
              </a:rPr>
              <a:t>http://en.wikipedia.org/wiki/Horn_antenna</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530" y="4510928"/>
            <a:ext cx="1600962" cy="108432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34" y="3034404"/>
            <a:ext cx="1775079" cy="12416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530" y="3034404"/>
            <a:ext cx="1706499" cy="11620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158" y="3034404"/>
            <a:ext cx="1755267" cy="106641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034" y="4510928"/>
            <a:ext cx="1610106" cy="1079373"/>
          </a:xfrm>
          <a:prstGeom prst="rect">
            <a:avLst/>
          </a:prstGeom>
        </p:spPr>
      </p:pic>
      <p:pic>
        <p:nvPicPr>
          <p:cNvPr id="10244" name="Picture 4" descr="http://openems.de/images/thumb/5/55/Horn_Antenna_RadPattern.png/400px-Horn_Antenna_RadPatter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89892" y="1049925"/>
            <a:ext cx="2648345" cy="1827358"/>
          </a:xfrm>
          <a:prstGeom prst="rect">
            <a:avLst/>
          </a:prstGeom>
          <a:noFill/>
          <a:extLst>
            <a:ext uri="{909E8E84-426E-40DD-AFC4-6F175D3DCCD1}">
              <a14:hiddenFill xmlns:a14="http://schemas.microsoft.com/office/drawing/2010/main">
                <a:solidFill>
                  <a:srgbClr val="FFFFFF"/>
                </a:solidFill>
              </a14:hiddenFill>
            </a:ext>
          </a:extLst>
        </p:spPr>
      </p:pic>
      <p:pic>
        <p:nvPicPr>
          <p:cNvPr id="5" name="spHNJR1SY8A"/>
          <p:cNvPicPr>
            <a:picLocks noRot="1" noChangeAspect="1"/>
          </p:cNvPicPr>
          <p:nvPr>
            <a:videoFile r:link="rId1"/>
          </p:nvPr>
        </p:nvPicPr>
        <p:blipFill>
          <a:blip r:embed="rId9"/>
          <a:stretch>
            <a:fillRect/>
          </a:stretch>
        </p:blipFill>
        <p:spPr>
          <a:xfrm>
            <a:off x="5889892" y="3069134"/>
            <a:ext cx="2648345" cy="1489694"/>
          </a:xfrm>
          <a:prstGeom prst="rect">
            <a:avLst/>
          </a:prstGeom>
        </p:spPr>
      </p:pic>
    </p:spTree>
    <p:extLst>
      <p:ext uri="{BB962C8B-B14F-4D97-AF65-F5344CB8AC3E}">
        <p14:creationId xmlns:p14="http://schemas.microsoft.com/office/powerpoint/2010/main" val="45478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Horn Antenna Examples</a:t>
            </a:r>
          </a:p>
        </p:txBody>
      </p:sp>
      <p:pic>
        <p:nvPicPr>
          <p:cNvPr id="205828" name="Picture 4" descr="http://www.radiometer-physics.de/rpg/html/pics/conical_horns_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8" t="26042" r="42151" b="15404"/>
          <a:stretch/>
        </p:blipFill>
        <p:spPr bwMode="auto">
          <a:xfrm>
            <a:off x="1160814" y="3543073"/>
            <a:ext cx="2607651" cy="2218816"/>
          </a:xfrm>
          <a:prstGeom prst="rect">
            <a:avLst/>
          </a:prstGeom>
          <a:noFill/>
          <a:extLst>
            <a:ext uri="{909E8E84-426E-40DD-AFC4-6F175D3DCCD1}">
              <a14:hiddenFill xmlns:a14="http://schemas.microsoft.com/office/drawing/2010/main">
                <a:solidFill>
                  <a:srgbClr val="FFFFFF"/>
                </a:solidFill>
              </a14:hiddenFill>
            </a:ext>
          </a:extLst>
        </p:spPr>
      </p:pic>
      <p:pic>
        <p:nvPicPr>
          <p:cNvPr id="205830" name="Picture 6" descr="http://upload.wikimedia.org/wikipedia/commons/2/28/ATM_Horn_Antenn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950" y="1054078"/>
            <a:ext cx="2251381" cy="1707594"/>
          </a:xfrm>
          <a:prstGeom prst="rect">
            <a:avLst/>
          </a:prstGeom>
          <a:noFill/>
          <a:extLst>
            <a:ext uri="{909E8E84-426E-40DD-AFC4-6F175D3DCCD1}">
              <a14:hiddenFill xmlns:a14="http://schemas.microsoft.com/office/drawing/2010/main">
                <a:solidFill>
                  <a:srgbClr val="FFFFFF"/>
                </a:solidFill>
              </a14:hiddenFill>
            </a:ext>
          </a:extLst>
        </p:spPr>
      </p:pic>
      <p:pic>
        <p:nvPicPr>
          <p:cNvPr id="205832" name="Picture 8" descr="http://www.digikey.com/Web%20Export/Supplier%20Content/TDK_445/ph/tdk_emi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93" y="1058950"/>
            <a:ext cx="2344849" cy="17027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upload.wikimedia.org/wikipedia/commons/5/59/Rillenhor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945106" y="3543073"/>
            <a:ext cx="3057071" cy="1910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2572" y="2805209"/>
            <a:ext cx="2464136"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Rectangular Horns</a:t>
            </a:r>
          </a:p>
        </p:txBody>
      </p:sp>
      <p:sp>
        <p:nvSpPr>
          <p:cNvPr id="10" name="TextBox 9"/>
          <p:cNvSpPr txBox="1"/>
          <p:nvPr/>
        </p:nvSpPr>
        <p:spPr>
          <a:xfrm>
            <a:off x="1304329" y="5755922"/>
            <a:ext cx="2254143"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Cylindrical Horns</a:t>
            </a:r>
          </a:p>
        </p:txBody>
      </p:sp>
      <p:sp>
        <p:nvSpPr>
          <p:cNvPr id="11" name="TextBox 10"/>
          <p:cNvSpPr txBox="1"/>
          <p:nvPr/>
        </p:nvSpPr>
        <p:spPr>
          <a:xfrm>
            <a:off x="4291829" y="2821123"/>
            <a:ext cx="4193777"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Ridge Horns for wider bandwidth</a:t>
            </a:r>
          </a:p>
        </p:txBody>
      </p:sp>
      <p:sp>
        <p:nvSpPr>
          <p:cNvPr id="12" name="TextBox 11"/>
          <p:cNvSpPr txBox="1"/>
          <p:nvPr/>
        </p:nvSpPr>
        <p:spPr>
          <a:xfrm>
            <a:off x="4334295" y="5547257"/>
            <a:ext cx="4278692" cy="707886"/>
          </a:xfrm>
          <a:prstGeom prst="rect">
            <a:avLst/>
          </a:prstGeom>
          <a:noFill/>
        </p:spPr>
        <p:txBody>
          <a:bodyPr wrap="square" rtlCol="0">
            <a:spAutoFit/>
          </a:bodyPr>
          <a:lstStyle/>
          <a:p>
            <a:pPr algn="ctr"/>
            <a:r>
              <a:rPr lang="en-US" sz="2000" dirty="0">
                <a:solidFill>
                  <a:srgbClr val="4D4D4D"/>
                </a:solidFill>
                <a:latin typeface="Kalinga" panose="020B0502040204020203" pitchFamily="34" charset="0"/>
                <a:cs typeface="Kalinga" panose="020B0502040204020203" pitchFamily="34" charset="0"/>
              </a:rPr>
              <a:t>Corrugated Horns for wider bandwidth and smaller </a:t>
            </a:r>
            <a:r>
              <a:rPr lang="en-US" sz="2000" dirty="0" err="1">
                <a:solidFill>
                  <a:srgbClr val="4D4D4D"/>
                </a:solidFill>
                <a:latin typeface="Kalinga" panose="020B0502040204020203" pitchFamily="34" charset="0"/>
                <a:cs typeface="Kalinga" panose="020B0502040204020203" pitchFamily="34" charset="0"/>
              </a:rPr>
              <a:t>sidelobes</a:t>
            </a:r>
            <a:endParaRPr lang="en-US" sz="2000" dirty="0">
              <a:solidFill>
                <a:srgbClr val="4D4D4D"/>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11826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Microstrip</a:t>
            </a:r>
            <a:r>
              <a:rPr lang="en-US" dirty="0"/>
              <a:t> Patch Antenna</a:t>
            </a:r>
          </a:p>
        </p:txBody>
      </p:sp>
      <p:sp>
        <p:nvSpPr>
          <p:cNvPr id="3" name="Text Placeholder 2"/>
          <p:cNvSpPr>
            <a:spLocks noGrp="1"/>
          </p:cNvSpPr>
          <p:nvPr>
            <p:ph type="body" sz="quarter" idx="10"/>
          </p:nvPr>
        </p:nvSpPr>
        <p:spPr/>
        <p:txBody>
          <a:bodyPr/>
          <a:lstStyle/>
          <a:p>
            <a:r>
              <a:rPr lang="en-US" sz="2400" dirty="0"/>
              <a:t> Planar metal patch as radiator</a:t>
            </a:r>
          </a:p>
          <a:p>
            <a:pPr lvl="1"/>
            <a:r>
              <a:rPr lang="en-US" sz="2000" dirty="0"/>
              <a:t>Compatible with PCB technology</a:t>
            </a:r>
          </a:p>
          <a:p>
            <a:pPr lvl="1"/>
            <a:r>
              <a:rPr lang="en-US" sz="2000" dirty="0"/>
              <a:t>Easy to fabricate</a:t>
            </a:r>
          </a:p>
          <a:p>
            <a:pPr lvl="1"/>
            <a:r>
              <a:rPr lang="en-US" sz="2000" dirty="0"/>
              <a:t>Easy to feed</a:t>
            </a:r>
          </a:p>
          <a:p>
            <a:pPr lvl="2"/>
            <a:r>
              <a:rPr lang="en-US" sz="1800" dirty="0"/>
              <a:t>Planar </a:t>
            </a:r>
            <a:r>
              <a:rPr lang="en-US" sz="1800" dirty="0" err="1"/>
              <a:t>microstrip</a:t>
            </a:r>
            <a:r>
              <a:rPr lang="en-US" sz="1800" dirty="0"/>
              <a:t> feed</a:t>
            </a:r>
          </a:p>
          <a:p>
            <a:pPr lvl="2"/>
            <a:r>
              <a:rPr lang="en-US" sz="1800" dirty="0"/>
              <a:t>Vertical probe feed</a:t>
            </a:r>
          </a:p>
        </p:txBody>
      </p:sp>
      <p:pic>
        <p:nvPicPr>
          <p:cNvPr id="5" name="Picture 2" descr="http://projectus.freehost7.com/Microstrip-patch-antenna-design/Microstrip%20Antenna%20(final)_files/image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1126" y="1150883"/>
            <a:ext cx="2896139" cy="2869324"/>
          </a:xfrm>
          <a:prstGeom prst="rect">
            <a:avLst/>
          </a:prstGeom>
          <a:noFill/>
          <a:extLst>
            <a:ext uri="{909E8E84-426E-40DD-AFC4-6F175D3DCCD1}">
              <a14:hiddenFill xmlns:a14="http://schemas.microsoft.com/office/drawing/2010/main">
                <a:solidFill>
                  <a:srgbClr val="FFFFFF"/>
                </a:solidFill>
              </a14:hiddenFill>
            </a:ext>
          </a:extLst>
        </p:spPr>
      </p:pic>
      <p:pic>
        <p:nvPicPr>
          <p:cNvPr id="203780" name="Picture 4" descr="http://www.raymaps.com/wp-content/uploads/2012/02/patch_antenna_label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2" y="4246124"/>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203782" name="Picture 6" descr="http://d3i5bpxkxvwmz.cloudfront.net/resized/images/remote/http_s.eeweb.com/featured/website/2011/03/03/patch-antenna-1299215235_500_2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354" y="4232540"/>
            <a:ext cx="3270579" cy="17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Antenna Arrays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1523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Array</a:t>
            </a:r>
          </a:p>
        </p:txBody>
      </p:sp>
      <p:sp>
        <p:nvSpPr>
          <p:cNvPr id="53" name="Content Placeholder 2"/>
          <p:cNvSpPr>
            <a:spLocks noGrp="1"/>
          </p:cNvSpPr>
          <p:nvPr>
            <p:ph type="body" sz="quarter" idx="10"/>
          </p:nvPr>
        </p:nvSpPr>
        <p:spPr>
          <a:prstGeom prst="rect">
            <a:avLst/>
          </a:prstGeom>
        </p:spPr>
        <p:txBody>
          <a:bodyPr/>
          <a:lstStyle/>
          <a:p>
            <a:r>
              <a:rPr lang="en-US" sz="2600" dirty="0"/>
              <a:t> Multiple antennas can be arranged in an array to give larger gain (narrower) beam</a:t>
            </a:r>
          </a:p>
          <a:p>
            <a:pPr lvl="1"/>
            <a:r>
              <a:rPr lang="en-US" sz="2200" dirty="0"/>
              <a:t>Effectively increasing the total area</a:t>
            </a:r>
          </a:p>
          <a:p>
            <a:pPr lvl="1"/>
            <a:r>
              <a:rPr lang="en-US" sz="2200" dirty="0">
                <a:solidFill>
                  <a:srgbClr val="FF0000"/>
                </a:solidFill>
              </a:rPr>
              <a:t>Received power  ~ N</a:t>
            </a:r>
            <a:r>
              <a:rPr lang="en-US" sz="2200" baseline="30000" dirty="0">
                <a:solidFill>
                  <a:srgbClr val="FF0000"/>
                </a:solidFill>
              </a:rPr>
              <a:t>2</a:t>
            </a:r>
          </a:p>
        </p:txBody>
      </p:sp>
      <p:grpSp>
        <p:nvGrpSpPr>
          <p:cNvPr id="46" name="Group 45"/>
          <p:cNvGrpSpPr/>
          <p:nvPr/>
        </p:nvGrpSpPr>
        <p:grpSpPr>
          <a:xfrm>
            <a:off x="1474788" y="6575642"/>
            <a:ext cx="6508750" cy="195263"/>
            <a:chOff x="1254126" y="5954714"/>
            <a:chExt cx="6508750" cy="195263"/>
          </a:xfrm>
        </p:grpSpPr>
        <p:sp>
          <p:nvSpPr>
            <p:cNvPr id="47"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0"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5"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7"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8"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9"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0"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1"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2"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3"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4"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5"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6"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l</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h</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3"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6"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8"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9"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c</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w</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2"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3"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4"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5"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6"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7"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8"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9"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0"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1"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3"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4"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5"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6"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7"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9"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0"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1"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5"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6"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8"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9"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0"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1"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2"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9"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1"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2"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3"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4"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5"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6"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7"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8"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9"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0"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1"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2"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3"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4"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5"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6"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7"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8"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9"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0"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1"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2"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4"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5"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6"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g</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7"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8"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0"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1"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2"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pSp>
        <p:nvGrpSpPr>
          <p:cNvPr id="153" name="Group 152"/>
          <p:cNvGrpSpPr/>
          <p:nvPr/>
        </p:nvGrpSpPr>
        <p:grpSpPr>
          <a:xfrm>
            <a:off x="1785736" y="3243458"/>
            <a:ext cx="206053" cy="494803"/>
            <a:chOff x="1307757" y="3857638"/>
            <a:chExt cx="743111" cy="1784460"/>
          </a:xfrm>
        </p:grpSpPr>
        <p:grpSp>
          <p:nvGrpSpPr>
            <p:cNvPr id="154" name="Group 84"/>
            <p:cNvGrpSpPr/>
            <p:nvPr/>
          </p:nvGrpSpPr>
          <p:grpSpPr>
            <a:xfrm>
              <a:off x="1341377" y="3857638"/>
              <a:ext cx="709491" cy="1784460"/>
              <a:chOff x="6245350" y="2101344"/>
              <a:chExt cx="400078" cy="1006247"/>
            </a:xfrm>
          </p:grpSpPr>
          <p:cxnSp>
            <p:nvCxnSpPr>
              <p:cNvPr id="156" name="Straight Connector 155"/>
              <p:cNvCxnSpPr>
                <a:endCxn id="157"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Isosceles Triangle 156"/>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55" name="Straight Arrow Connector 154"/>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779910" y="3905846"/>
            <a:ext cx="206053" cy="494803"/>
            <a:chOff x="1307757" y="3857638"/>
            <a:chExt cx="743111" cy="1784460"/>
          </a:xfrm>
        </p:grpSpPr>
        <p:grpSp>
          <p:nvGrpSpPr>
            <p:cNvPr id="160" name="Group 84"/>
            <p:cNvGrpSpPr/>
            <p:nvPr/>
          </p:nvGrpSpPr>
          <p:grpSpPr>
            <a:xfrm>
              <a:off x="1341377" y="3857638"/>
              <a:ext cx="709491" cy="1784460"/>
              <a:chOff x="6245350" y="2101344"/>
              <a:chExt cx="400078" cy="1006247"/>
            </a:xfrm>
          </p:grpSpPr>
          <p:cxnSp>
            <p:nvCxnSpPr>
              <p:cNvPr id="162" name="Straight Connector 161"/>
              <p:cNvCxnSpPr>
                <a:endCxn id="16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Isosceles Triangle 16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61" name="Straight Arrow Connector 16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1783665" y="5222927"/>
            <a:ext cx="206053" cy="494803"/>
            <a:chOff x="1307757" y="3857638"/>
            <a:chExt cx="743111" cy="1784460"/>
          </a:xfrm>
        </p:grpSpPr>
        <p:grpSp>
          <p:nvGrpSpPr>
            <p:cNvPr id="170" name="Group 84"/>
            <p:cNvGrpSpPr/>
            <p:nvPr/>
          </p:nvGrpSpPr>
          <p:grpSpPr>
            <a:xfrm>
              <a:off x="1341377" y="3857638"/>
              <a:ext cx="709491" cy="1784460"/>
              <a:chOff x="6245350" y="2101344"/>
              <a:chExt cx="400078" cy="1006247"/>
            </a:xfrm>
          </p:grpSpPr>
          <p:cxnSp>
            <p:nvCxnSpPr>
              <p:cNvPr id="172" name="Straight Connector 171"/>
              <p:cNvCxnSpPr>
                <a:endCxn id="17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Isosceles Triangle 17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71" name="Straight Arrow Connector 17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783665" y="5886152"/>
            <a:ext cx="206053" cy="494803"/>
            <a:chOff x="1307757" y="3857638"/>
            <a:chExt cx="743111" cy="1784460"/>
          </a:xfrm>
        </p:grpSpPr>
        <p:grpSp>
          <p:nvGrpSpPr>
            <p:cNvPr id="175" name="Group 84"/>
            <p:cNvGrpSpPr/>
            <p:nvPr/>
          </p:nvGrpSpPr>
          <p:grpSpPr>
            <a:xfrm>
              <a:off x="1341377" y="3857638"/>
              <a:ext cx="709491" cy="1784460"/>
              <a:chOff x="6245350" y="2101344"/>
              <a:chExt cx="400078" cy="1006247"/>
            </a:xfrm>
          </p:grpSpPr>
          <p:cxnSp>
            <p:nvCxnSpPr>
              <p:cNvPr id="177" name="Straight Connector 176"/>
              <p:cNvCxnSpPr>
                <a:endCxn id="178"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Isosceles Triangle 177"/>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76" name="Straight Arrow Connector 175"/>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Oval 6"/>
          <p:cNvSpPr>
            <a:spLocks noChangeAspect="1"/>
          </p:cNvSpPr>
          <p:nvPr/>
        </p:nvSpPr>
        <p:spPr bwMode="auto">
          <a:xfrm>
            <a:off x="1814028" y="4573633"/>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80" name="Oval 179"/>
          <p:cNvSpPr>
            <a:spLocks noChangeAspect="1"/>
          </p:cNvSpPr>
          <p:nvPr/>
        </p:nvSpPr>
        <p:spPr bwMode="auto">
          <a:xfrm>
            <a:off x="1814028" y="4794585"/>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81" name="Oval 180"/>
          <p:cNvSpPr>
            <a:spLocks noChangeAspect="1"/>
          </p:cNvSpPr>
          <p:nvPr/>
        </p:nvSpPr>
        <p:spPr bwMode="auto">
          <a:xfrm>
            <a:off x="1814028" y="5015537"/>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8" name="Oval 7"/>
          <p:cNvSpPr/>
          <p:nvPr/>
        </p:nvSpPr>
        <p:spPr bwMode="auto">
          <a:xfrm>
            <a:off x="7669213" y="4723147"/>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9" name="TextBox 8"/>
          <p:cNvSpPr txBox="1"/>
          <p:nvPr/>
        </p:nvSpPr>
        <p:spPr>
          <a:xfrm>
            <a:off x="7218764" y="4991660"/>
            <a:ext cx="1820793" cy="707886"/>
          </a:xfrm>
          <a:prstGeom prst="rect">
            <a:avLst/>
          </a:prstGeom>
          <a:noFill/>
        </p:spPr>
        <p:txBody>
          <a:bodyPr wrap="square" rtlCol="0">
            <a:spAutoFit/>
          </a:bodyPr>
          <a:lstStyle/>
          <a:p>
            <a:r>
              <a:rPr lang="en-US" sz="2000" dirty="0">
                <a:solidFill>
                  <a:schemeClr val="bg2"/>
                </a:solidFill>
                <a:latin typeface="+mj-lt"/>
              </a:rPr>
              <a:t>Point of Observation</a:t>
            </a:r>
          </a:p>
        </p:txBody>
      </p:sp>
      <p:cxnSp>
        <p:nvCxnSpPr>
          <p:cNvPr id="13" name="Straight Arrow Connector 12"/>
          <p:cNvCxnSpPr>
            <a:endCxn id="8" idx="2"/>
          </p:cNvCxnSpPr>
          <p:nvPr/>
        </p:nvCxnSpPr>
        <p:spPr>
          <a:xfrm>
            <a:off x="2266950" y="3475677"/>
            <a:ext cx="5402263" cy="131890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8" idx="2"/>
          </p:cNvCxnSpPr>
          <p:nvPr/>
        </p:nvCxnSpPr>
        <p:spPr>
          <a:xfrm>
            <a:off x="2282825" y="4198811"/>
            <a:ext cx="5386388" cy="595774"/>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8" idx="2"/>
          </p:cNvCxnSpPr>
          <p:nvPr/>
        </p:nvCxnSpPr>
        <p:spPr>
          <a:xfrm flipV="1">
            <a:off x="2267743" y="4794585"/>
            <a:ext cx="5401470" cy="67697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8" idx="2"/>
          </p:cNvCxnSpPr>
          <p:nvPr/>
        </p:nvCxnSpPr>
        <p:spPr>
          <a:xfrm flipV="1">
            <a:off x="2283619" y="4794585"/>
            <a:ext cx="5385594" cy="1339636"/>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7684295" y="2158474"/>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64" name="TextBox 163"/>
          <p:cNvSpPr txBox="1"/>
          <p:nvPr/>
        </p:nvSpPr>
        <p:spPr>
          <a:xfrm>
            <a:off x="7218764" y="2490851"/>
            <a:ext cx="1820793" cy="707886"/>
          </a:xfrm>
          <a:prstGeom prst="rect">
            <a:avLst/>
          </a:prstGeom>
          <a:noFill/>
        </p:spPr>
        <p:txBody>
          <a:bodyPr wrap="square" rtlCol="0">
            <a:spAutoFit/>
          </a:bodyPr>
          <a:lstStyle/>
          <a:p>
            <a:r>
              <a:rPr lang="en-US" sz="2000" dirty="0">
                <a:solidFill>
                  <a:schemeClr val="bg2"/>
                </a:solidFill>
                <a:latin typeface="+mj-lt"/>
              </a:rPr>
              <a:t>Point of Observation</a:t>
            </a:r>
          </a:p>
        </p:txBody>
      </p:sp>
      <p:cxnSp>
        <p:nvCxnSpPr>
          <p:cNvPr id="165" name="Straight Arrow Connector 164"/>
          <p:cNvCxnSpPr>
            <a:endCxn id="158" idx="2"/>
          </p:cNvCxnSpPr>
          <p:nvPr/>
        </p:nvCxnSpPr>
        <p:spPr>
          <a:xfrm flipV="1">
            <a:off x="2314055" y="2229912"/>
            <a:ext cx="5370240" cy="1245765"/>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158" idx="2"/>
          </p:cNvCxnSpPr>
          <p:nvPr/>
        </p:nvCxnSpPr>
        <p:spPr>
          <a:xfrm flipV="1">
            <a:off x="2281723" y="2229912"/>
            <a:ext cx="5402572" cy="392885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14055" y="3475677"/>
            <a:ext cx="1335088" cy="1663256"/>
          </a:xfrm>
          <a:prstGeom prst="line">
            <a:avLst/>
          </a:prstGeom>
          <a:ln w="1905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rot="19504524">
            <a:off x="2840739" y="5609152"/>
            <a:ext cx="832279" cy="553998"/>
          </a:xfrm>
          <a:prstGeom prst="rect">
            <a:avLst/>
          </a:prstGeom>
          <a:noFill/>
        </p:spPr>
        <p:txBody>
          <a:bodyPr wrap="none" rtlCol="0">
            <a:spAutoFit/>
          </a:bodyPr>
          <a:lstStyle/>
          <a:p>
            <a:r>
              <a:rPr lang="el-GR" sz="3000" dirty="0">
                <a:solidFill>
                  <a:schemeClr val="bg1"/>
                </a:solidFill>
                <a:latin typeface="+mj-lt"/>
              </a:rPr>
              <a:t>λ</a:t>
            </a:r>
            <a:r>
              <a:rPr lang="en-US" sz="3000" dirty="0">
                <a:solidFill>
                  <a:schemeClr val="bg1"/>
                </a:solidFill>
                <a:latin typeface="+mj-lt"/>
              </a:rPr>
              <a:t>/2</a:t>
            </a:r>
          </a:p>
        </p:txBody>
      </p:sp>
      <p:grpSp>
        <p:nvGrpSpPr>
          <p:cNvPr id="11" name="Group 10"/>
          <p:cNvGrpSpPr/>
          <p:nvPr/>
        </p:nvGrpSpPr>
        <p:grpSpPr>
          <a:xfrm>
            <a:off x="2512339" y="3601168"/>
            <a:ext cx="4532451" cy="2588752"/>
            <a:chOff x="2512339" y="3151848"/>
            <a:chExt cx="4532451" cy="2588752"/>
          </a:xfrm>
          <a:solidFill>
            <a:srgbClr val="0070C0">
              <a:alpha val="50000"/>
            </a:srgbClr>
          </a:solidFill>
        </p:grpSpPr>
        <p:sp>
          <p:nvSpPr>
            <p:cNvPr id="183" name="Freeform 94"/>
            <p:cNvSpPr>
              <a:spLocks/>
            </p:cNvSpPr>
            <p:nvPr/>
          </p:nvSpPr>
          <p:spPr bwMode="auto">
            <a:xfrm rot="3600000">
              <a:off x="3803045" y="2409613"/>
              <a:ext cx="2499509" cy="3983980"/>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6"/>
            <p:cNvSpPr>
              <a:spLocks/>
            </p:cNvSpPr>
            <p:nvPr/>
          </p:nvSpPr>
          <p:spPr bwMode="auto">
            <a:xfrm rot="3528623">
              <a:off x="3463091" y="2988695"/>
              <a:ext cx="620006" cy="2095620"/>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8"/>
            <p:cNvSpPr>
              <a:spLocks/>
            </p:cNvSpPr>
            <p:nvPr/>
          </p:nvSpPr>
          <p:spPr bwMode="auto">
            <a:xfrm rot="3432229">
              <a:off x="3121716" y="2851670"/>
              <a:ext cx="547377" cy="1766131"/>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2"/>
            <p:cNvSpPr>
              <a:spLocks/>
            </p:cNvSpPr>
            <p:nvPr/>
          </p:nvSpPr>
          <p:spPr bwMode="auto">
            <a:xfrm rot="3600000">
              <a:off x="2893806" y="3982807"/>
              <a:ext cx="1677559" cy="1413613"/>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7"/>
            <p:cNvSpPr>
              <a:spLocks/>
            </p:cNvSpPr>
            <p:nvPr/>
          </p:nvSpPr>
          <p:spPr bwMode="auto">
            <a:xfrm rot="3807432">
              <a:off x="2692998" y="4319901"/>
              <a:ext cx="1753731" cy="1087667"/>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grp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04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8" grpId="0" animBg="1"/>
      <p:bldP spid="164" grpId="0"/>
      <p:bldP spid="1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Array</a:t>
            </a:r>
          </a:p>
        </p:txBody>
      </p:sp>
      <p:sp>
        <p:nvSpPr>
          <p:cNvPr id="3" name="Text Placeholder 2"/>
          <p:cNvSpPr>
            <a:spLocks noGrp="1"/>
          </p:cNvSpPr>
          <p:nvPr>
            <p:ph type="body" sz="quarter" idx="10"/>
          </p:nvPr>
        </p:nvSpPr>
        <p:spPr/>
        <p:txBody>
          <a:bodyPr/>
          <a:lstStyle/>
          <a:p>
            <a:r>
              <a:rPr lang="en-US" dirty="0"/>
              <a:t> Pattern for linear array of isotropic antennas</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r>
              <a:rPr lang="en-US" dirty="0"/>
              <a:t> Pattern for general antenna array</a:t>
            </a:r>
          </a:p>
        </p:txBody>
      </p:sp>
      <p:graphicFrame>
        <p:nvGraphicFramePr>
          <p:cNvPr id="4" name="Object 3"/>
          <p:cNvGraphicFramePr>
            <a:graphicFrameLocks noChangeAspect="1"/>
          </p:cNvGraphicFramePr>
          <p:nvPr>
            <p:extLst/>
          </p:nvPr>
        </p:nvGraphicFramePr>
        <p:xfrm>
          <a:off x="4690039" y="1739271"/>
          <a:ext cx="2598179" cy="1080142"/>
        </p:xfrm>
        <a:graphic>
          <a:graphicData uri="http://schemas.openxmlformats.org/presentationml/2006/ole">
            <mc:AlternateContent xmlns:mc="http://schemas.openxmlformats.org/markup-compatibility/2006">
              <mc:Choice xmlns:v="urn:schemas-microsoft-com:vml" Requires="v">
                <p:oleObj spid="_x0000_s6218" name="Equation" r:id="rId3" imgW="1130040" imgH="469800" progId="Equation.DSMT4">
                  <p:embed/>
                </p:oleObj>
              </mc:Choice>
              <mc:Fallback>
                <p:oleObj name="Equation" r:id="rId3" imgW="1130040" imgH="46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039" y="1739271"/>
                        <a:ext cx="2598179" cy="1080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cstate="print"/>
          <a:stretch>
            <a:fillRect/>
          </a:stretch>
        </p:blipFill>
        <p:spPr>
          <a:xfrm>
            <a:off x="784051" y="1861102"/>
            <a:ext cx="3570101" cy="2230049"/>
          </a:xfrm>
          <a:prstGeom prst="rect">
            <a:avLst/>
          </a:prstGeom>
        </p:spPr>
      </p:pic>
      <p:sp>
        <p:nvSpPr>
          <p:cNvPr id="6" name="TextBox 5"/>
          <p:cNvSpPr txBox="1"/>
          <p:nvPr/>
        </p:nvSpPr>
        <p:spPr>
          <a:xfrm>
            <a:off x="4690039" y="3690743"/>
            <a:ext cx="3509615" cy="553998"/>
          </a:xfrm>
          <a:prstGeom prst="rect">
            <a:avLst/>
          </a:prstGeom>
          <a:noFill/>
        </p:spPr>
        <p:txBody>
          <a:bodyPr wrap="none" rtlCol="0">
            <a:spAutoFit/>
          </a:bodyPr>
          <a:lstStyle/>
          <a:p>
            <a:r>
              <a:rPr lang="en-US" sz="3000" dirty="0">
                <a:solidFill>
                  <a:schemeClr val="bg2"/>
                </a:solidFill>
                <a:latin typeface="+mj-lt"/>
              </a:rPr>
              <a:t>Array Factor (AF)</a:t>
            </a:r>
          </a:p>
        </p:txBody>
      </p:sp>
      <p:cxnSp>
        <p:nvCxnSpPr>
          <p:cNvPr id="8" name="Straight Arrow Connector 7"/>
          <p:cNvCxnSpPr/>
          <p:nvPr/>
        </p:nvCxnSpPr>
        <p:spPr>
          <a:xfrm flipV="1">
            <a:off x="4910959" y="2617076"/>
            <a:ext cx="0" cy="1073668"/>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nvPr>
        </p:nvGraphicFramePr>
        <p:xfrm>
          <a:off x="2075870" y="5416682"/>
          <a:ext cx="4664237" cy="605745"/>
        </p:xfrm>
        <a:graphic>
          <a:graphicData uri="http://schemas.openxmlformats.org/presentationml/2006/ole">
            <mc:AlternateContent xmlns:mc="http://schemas.openxmlformats.org/markup-compatibility/2006">
              <mc:Choice xmlns:v="urn:schemas-microsoft-com:vml" Requires="v">
                <p:oleObj spid="_x0000_s6219" name="Equation" r:id="rId6" imgW="1955520" imgH="253800" progId="Equation.DSMT4">
                  <p:embed/>
                </p:oleObj>
              </mc:Choice>
              <mc:Fallback>
                <p:oleObj name="Equation" r:id="rId6" imgW="19555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70" y="5416682"/>
                        <a:ext cx="4664237" cy="605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467767" y="2902822"/>
          <a:ext cx="1845551" cy="689360"/>
        </p:xfrm>
        <a:graphic>
          <a:graphicData uri="http://schemas.openxmlformats.org/presentationml/2006/ole">
            <mc:AlternateContent xmlns:mc="http://schemas.openxmlformats.org/markup-compatibility/2006">
              <mc:Choice xmlns:v="urn:schemas-microsoft-com:vml" Requires="v">
                <p:oleObj spid="_x0000_s6220"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767" y="2902822"/>
                        <a:ext cx="1845551" cy="689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9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Phased </a:t>
            </a:r>
            <a:r>
              <a:rPr lang="en-US"/>
              <a:t>Array Antenna</a:t>
            </a:r>
            <a:endParaRPr lang="en-US" dirty="0"/>
          </a:p>
        </p:txBody>
      </p:sp>
      <p:sp>
        <p:nvSpPr>
          <p:cNvPr id="161" name="Text Placeholder 2"/>
          <p:cNvSpPr>
            <a:spLocks noGrp="1"/>
          </p:cNvSpPr>
          <p:nvPr>
            <p:ph type="body" sz="quarter" idx="10"/>
          </p:nvPr>
        </p:nvSpPr>
        <p:spPr/>
        <p:txBody>
          <a:bodyPr/>
          <a:lstStyle/>
          <a:p>
            <a:r>
              <a:rPr lang="en-US" dirty="0"/>
              <a:t> Electronically scanned array (ESA)</a:t>
            </a:r>
          </a:p>
          <a:p>
            <a:pPr lvl="1"/>
            <a:r>
              <a:rPr lang="en-US" dirty="0"/>
              <a:t>Fast beam scanning -&gt; tracking multiple targets</a:t>
            </a:r>
          </a:p>
          <a:p>
            <a:pPr lvl="1"/>
            <a:r>
              <a:rPr lang="en-US" dirty="0"/>
              <a:t>No moving parts -&gt; High reliability</a:t>
            </a:r>
          </a:p>
          <a:p>
            <a:pPr lvl="1"/>
            <a:r>
              <a:rPr lang="en-US" dirty="0"/>
              <a:t>Graceful degradation</a:t>
            </a:r>
          </a:p>
          <a:p>
            <a:pPr lvl="1"/>
            <a:endParaRPr lang="en-US" dirty="0"/>
          </a:p>
          <a:p>
            <a:pPr lvl="1"/>
            <a:endParaRPr lang="en-US" dirty="0"/>
          </a:p>
          <a:p>
            <a:pPr lvl="1"/>
            <a:endParaRPr lang="en-US" dirty="0"/>
          </a:p>
        </p:txBody>
      </p:sp>
      <p:grpSp>
        <p:nvGrpSpPr>
          <p:cNvPr id="4" name="Group 51"/>
          <p:cNvGrpSpPr/>
          <p:nvPr/>
        </p:nvGrpSpPr>
        <p:grpSpPr>
          <a:xfrm>
            <a:off x="4649788" y="4478471"/>
            <a:ext cx="3429054" cy="455046"/>
            <a:chOff x="1776413" y="4991101"/>
            <a:chExt cx="4947599" cy="550862"/>
          </a:xfrm>
        </p:grpSpPr>
        <p:sp>
          <p:nvSpPr>
            <p:cNvPr id="4204" name="Freeform 108"/>
            <p:cNvSpPr>
              <a:spLocks/>
            </p:cNvSpPr>
            <p:nvPr/>
          </p:nvSpPr>
          <p:spPr bwMode="auto">
            <a:xfrm>
              <a:off x="1776413" y="5002213"/>
              <a:ext cx="4947599"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solidFill>
              <a:srgbClr val="F8C9B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5" name="Freeform 109"/>
            <p:cNvSpPr>
              <a:spLocks/>
            </p:cNvSpPr>
            <p:nvPr/>
          </p:nvSpPr>
          <p:spPr bwMode="auto">
            <a:xfrm>
              <a:off x="1776414" y="5002213"/>
              <a:ext cx="4947598"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noFill/>
            <a:ln w="34925"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6" name="Freeform 110"/>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7" name="Freeform 111"/>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8" name="Freeform 112"/>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9" name="Freeform 113"/>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0" name="Line 114"/>
            <p:cNvSpPr>
              <a:spLocks noChangeShapeType="1"/>
            </p:cNvSpPr>
            <p:nvPr/>
          </p:nvSpPr>
          <p:spPr bwMode="auto">
            <a:xfrm>
              <a:off x="490061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1" name="Line 115"/>
            <p:cNvSpPr>
              <a:spLocks noChangeShapeType="1"/>
            </p:cNvSpPr>
            <p:nvPr/>
          </p:nvSpPr>
          <p:spPr bwMode="auto">
            <a:xfrm>
              <a:off x="556736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4" name="Freeform 118"/>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5" name="Freeform 119"/>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6" name="Line 120"/>
            <p:cNvSpPr>
              <a:spLocks noChangeShapeType="1"/>
            </p:cNvSpPr>
            <p:nvPr/>
          </p:nvSpPr>
          <p:spPr bwMode="auto">
            <a:xfrm>
              <a:off x="6249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8" name="Freeform 122"/>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9" name="Freeform 123"/>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0" name="Freeform 124"/>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1" name="Freeform 125"/>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2" name="Line 126"/>
            <p:cNvSpPr>
              <a:spLocks noChangeShapeType="1"/>
            </p:cNvSpPr>
            <p:nvPr/>
          </p:nvSpPr>
          <p:spPr bwMode="auto">
            <a:xfrm>
              <a:off x="220027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3" name="Line 127"/>
            <p:cNvSpPr>
              <a:spLocks noChangeShapeType="1"/>
            </p:cNvSpPr>
            <p:nvPr/>
          </p:nvSpPr>
          <p:spPr bwMode="auto">
            <a:xfrm>
              <a:off x="286702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4" name="Freeform 128"/>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5" name="Freeform 129"/>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6" name="Freeform 130"/>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7" name="Freeform 131"/>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8" name="Line 132"/>
            <p:cNvSpPr>
              <a:spLocks noChangeShapeType="1"/>
            </p:cNvSpPr>
            <p:nvPr/>
          </p:nvSpPr>
          <p:spPr bwMode="auto">
            <a:xfrm>
              <a:off x="3549650"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9" name="Line 133"/>
            <p:cNvSpPr>
              <a:spLocks noChangeShapeType="1"/>
            </p:cNvSpPr>
            <p:nvPr/>
          </p:nvSpPr>
          <p:spPr bwMode="auto">
            <a:xfrm>
              <a:off x="4217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29" name="Picture 9"/>
          <p:cNvPicPr>
            <a:picLocks noChangeAspect="1" noChangeArrowheads="1"/>
          </p:cNvPicPr>
          <p:nvPr/>
        </p:nvPicPr>
        <p:blipFill>
          <a:blip r:embed="rId3" cstate="print"/>
          <a:srcRect/>
          <a:stretch>
            <a:fillRect/>
          </a:stretch>
        </p:blipFill>
        <p:spPr bwMode="auto">
          <a:xfrm>
            <a:off x="4090973" y="4962616"/>
            <a:ext cx="4938415" cy="1211741"/>
          </a:xfrm>
          <a:prstGeom prst="rect">
            <a:avLst/>
          </a:prstGeom>
          <a:noFill/>
          <a:ln w="9525">
            <a:noFill/>
            <a:miter lim="800000"/>
            <a:headEnd/>
            <a:tailEnd/>
          </a:ln>
        </p:spPr>
      </p:pic>
      <p:sp>
        <p:nvSpPr>
          <p:cNvPr id="52" name="Arc 51"/>
          <p:cNvSpPr/>
          <p:nvPr/>
        </p:nvSpPr>
        <p:spPr>
          <a:xfrm>
            <a:off x="7626163" y="4260292"/>
            <a:ext cx="305185" cy="346083"/>
          </a:xfrm>
          <a:prstGeom prst="arc">
            <a:avLst>
              <a:gd name="adj1" fmla="val 10711624"/>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4" name="Arc 53"/>
          <p:cNvSpPr/>
          <p:nvPr/>
        </p:nvSpPr>
        <p:spPr>
          <a:xfrm>
            <a:off x="7042683" y="4179373"/>
            <a:ext cx="492169" cy="511659"/>
          </a:xfrm>
          <a:prstGeom prst="arc">
            <a:avLst>
              <a:gd name="adj1" fmla="val 10835937"/>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5" name="Arc 54"/>
          <p:cNvSpPr/>
          <p:nvPr/>
        </p:nvSpPr>
        <p:spPr>
          <a:xfrm>
            <a:off x="6537742" y="4089858"/>
            <a:ext cx="605695" cy="666378"/>
          </a:xfrm>
          <a:prstGeom prst="arc">
            <a:avLst>
              <a:gd name="adj1" fmla="val 10808093"/>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6" name="Arc 55"/>
          <p:cNvSpPr/>
          <p:nvPr/>
        </p:nvSpPr>
        <p:spPr>
          <a:xfrm>
            <a:off x="6055891" y="3992003"/>
            <a:ext cx="741926" cy="850277"/>
          </a:xfrm>
          <a:prstGeom prst="arc">
            <a:avLst>
              <a:gd name="adj1" fmla="val 10778612"/>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7" name="Arc 56"/>
          <p:cNvSpPr/>
          <p:nvPr/>
        </p:nvSpPr>
        <p:spPr>
          <a:xfrm>
            <a:off x="5431004" y="3915089"/>
            <a:ext cx="908877" cy="994817"/>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8" name="Arc 57"/>
          <p:cNvSpPr/>
          <p:nvPr/>
        </p:nvSpPr>
        <p:spPr>
          <a:xfrm>
            <a:off x="4980363" y="3821928"/>
            <a:ext cx="1015057" cy="1169894"/>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9" name="Arc 58"/>
          <p:cNvSpPr/>
          <p:nvPr/>
        </p:nvSpPr>
        <p:spPr>
          <a:xfrm>
            <a:off x="4439227" y="3765297"/>
            <a:ext cx="1090518" cy="1323256"/>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grpSp>
        <p:nvGrpSpPr>
          <p:cNvPr id="3" name="Group 50"/>
          <p:cNvGrpSpPr/>
          <p:nvPr/>
        </p:nvGrpSpPr>
        <p:grpSpPr>
          <a:xfrm rot="20738496">
            <a:off x="5805777" y="1364788"/>
            <a:ext cx="1676038" cy="2450929"/>
            <a:chOff x="4210050" y="1293813"/>
            <a:chExt cx="2711450" cy="3749676"/>
          </a:xfrm>
        </p:grpSpPr>
        <p:sp>
          <p:nvSpPr>
            <p:cNvPr id="4190" name="Freeform 94"/>
            <p:cNvSpPr>
              <a:spLocks/>
            </p:cNvSpPr>
            <p:nvPr/>
          </p:nvSpPr>
          <p:spPr bwMode="auto">
            <a:xfrm>
              <a:off x="4659313" y="1316038"/>
              <a:ext cx="2239963" cy="3570288"/>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1" name="Freeform 95"/>
            <p:cNvSpPr>
              <a:spLocks/>
            </p:cNvSpPr>
            <p:nvPr/>
          </p:nvSpPr>
          <p:spPr bwMode="auto">
            <a:xfrm>
              <a:off x="4584700" y="1293813"/>
              <a:ext cx="2336800" cy="3711575"/>
            </a:xfrm>
            <a:custGeom>
              <a:avLst/>
              <a:gdLst/>
              <a:ahLst/>
              <a:cxnLst>
                <a:cxn ang="0">
                  <a:pos x="599" y="10"/>
                </a:cxn>
                <a:cxn ang="0">
                  <a:pos x="598" y="12"/>
                </a:cxn>
                <a:cxn ang="0">
                  <a:pos x="613" y="30"/>
                </a:cxn>
                <a:cxn ang="0">
                  <a:pos x="617" y="58"/>
                </a:cxn>
                <a:cxn ang="0">
                  <a:pos x="591" y="156"/>
                </a:cxn>
                <a:cxn ang="0">
                  <a:pos x="256" y="667"/>
                </a:cxn>
                <a:cxn ang="0">
                  <a:pos x="82" y="883"/>
                </a:cxn>
                <a:cxn ang="0">
                  <a:pos x="28" y="948"/>
                </a:cxn>
                <a:cxn ang="0">
                  <a:pos x="13" y="966"/>
                </a:cxn>
                <a:cxn ang="0">
                  <a:pos x="8" y="972"/>
                </a:cxn>
                <a:cxn ang="0">
                  <a:pos x="10" y="974"/>
                </a:cxn>
                <a:cxn ang="0">
                  <a:pos x="13" y="975"/>
                </a:cxn>
                <a:cxn ang="0">
                  <a:pos x="17" y="964"/>
                </a:cxn>
                <a:cxn ang="0">
                  <a:pos x="254" y="444"/>
                </a:cxn>
                <a:cxn ang="0">
                  <a:pos x="429" y="140"/>
                </a:cxn>
                <a:cxn ang="0">
                  <a:pos x="510" y="42"/>
                </a:cxn>
                <a:cxn ang="0">
                  <a:pos x="545" y="15"/>
                </a:cxn>
                <a:cxn ang="0">
                  <a:pos x="576" y="6"/>
                </a:cxn>
                <a:cxn ang="0">
                  <a:pos x="598" y="12"/>
                </a:cxn>
                <a:cxn ang="0">
                  <a:pos x="599" y="10"/>
                </a:cxn>
                <a:cxn ang="0">
                  <a:pos x="601" y="7"/>
                </a:cxn>
                <a:cxn ang="0">
                  <a:pos x="576" y="0"/>
                </a:cxn>
                <a:cxn ang="0">
                  <a:pos x="540" y="11"/>
                </a:cxn>
                <a:cxn ang="0">
                  <a:pos x="463" y="84"/>
                </a:cxn>
                <a:cxn ang="0">
                  <a:pos x="312" y="322"/>
                </a:cxn>
                <a:cxn ang="0">
                  <a:pos x="7" y="973"/>
                </a:cxn>
                <a:cxn ang="0">
                  <a:pos x="0" y="990"/>
                </a:cxn>
                <a:cxn ang="0">
                  <a:pos x="12" y="976"/>
                </a:cxn>
                <a:cxn ang="0">
                  <a:pos x="318" y="596"/>
                </a:cxn>
                <a:cxn ang="0">
                  <a:pos x="528" y="291"/>
                </a:cxn>
                <a:cxn ang="0">
                  <a:pos x="597" y="158"/>
                </a:cxn>
                <a:cxn ang="0">
                  <a:pos x="623" y="58"/>
                </a:cxn>
                <a:cxn ang="0">
                  <a:pos x="618" y="28"/>
                </a:cxn>
                <a:cxn ang="0">
                  <a:pos x="601" y="7"/>
                </a:cxn>
                <a:cxn ang="0">
                  <a:pos x="599" y="10"/>
                </a:cxn>
              </a:cxnLst>
              <a:rect l="0" t="0" r="r" b="b"/>
              <a:pathLst>
                <a:path w="623" h="990">
                  <a:moveTo>
                    <a:pt x="599" y="10"/>
                  </a:moveTo>
                  <a:cubicBezTo>
                    <a:pt x="598" y="12"/>
                    <a:pt x="598" y="12"/>
                    <a:pt x="598" y="12"/>
                  </a:cubicBezTo>
                  <a:cubicBezTo>
                    <a:pt x="604" y="17"/>
                    <a:pt x="609" y="23"/>
                    <a:pt x="613" y="30"/>
                  </a:cubicBezTo>
                  <a:cubicBezTo>
                    <a:pt x="616" y="38"/>
                    <a:pt x="617" y="47"/>
                    <a:pt x="617" y="58"/>
                  </a:cubicBezTo>
                  <a:cubicBezTo>
                    <a:pt x="617" y="83"/>
                    <a:pt x="608" y="117"/>
                    <a:pt x="591" y="156"/>
                  </a:cubicBezTo>
                  <a:cubicBezTo>
                    <a:pt x="533" y="293"/>
                    <a:pt x="387" y="497"/>
                    <a:pt x="256" y="667"/>
                  </a:cubicBezTo>
                  <a:cubicBezTo>
                    <a:pt x="190" y="752"/>
                    <a:pt x="128" y="828"/>
                    <a:pt x="82" y="883"/>
                  </a:cubicBezTo>
                  <a:cubicBezTo>
                    <a:pt x="60" y="911"/>
                    <a:pt x="41" y="933"/>
                    <a:pt x="28" y="948"/>
                  </a:cubicBezTo>
                  <a:cubicBezTo>
                    <a:pt x="21" y="956"/>
                    <a:pt x="16" y="962"/>
                    <a:pt x="13" y="966"/>
                  </a:cubicBezTo>
                  <a:cubicBezTo>
                    <a:pt x="9" y="970"/>
                    <a:pt x="8" y="972"/>
                    <a:pt x="8" y="972"/>
                  </a:cubicBezTo>
                  <a:cubicBezTo>
                    <a:pt x="10" y="974"/>
                    <a:pt x="10" y="974"/>
                    <a:pt x="10" y="974"/>
                  </a:cubicBezTo>
                  <a:cubicBezTo>
                    <a:pt x="13" y="975"/>
                    <a:pt x="13" y="975"/>
                    <a:pt x="13" y="975"/>
                  </a:cubicBezTo>
                  <a:cubicBezTo>
                    <a:pt x="13" y="975"/>
                    <a:pt x="14" y="971"/>
                    <a:pt x="17" y="964"/>
                  </a:cubicBezTo>
                  <a:cubicBezTo>
                    <a:pt x="39" y="911"/>
                    <a:pt x="139" y="671"/>
                    <a:pt x="254" y="444"/>
                  </a:cubicBezTo>
                  <a:cubicBezTo>
                    <a:pt x="312" y="331"/>
                    <a:pt x="373" y="221"/>
                    <a:pt x="429" y="140"/>
                  </a:cubicBezTo>
                  <a:cubicBezTo>
                    <a:pt x="458" y="99"/>
                    <a:pt x="485" y="65"/>
                    <a:pt x="510" y="42"/>
                  </a:cubicBezTo>
                  <a:cubicBezTo>
                    <a:pt x="522" y="30"/>
                    <a:pt x="534" y="21"/>
                    <a:pt x="545" y="15"/>
                  </a:cubicBezTo>
                  <a:cubicBezTo>
                    <a:pt x="556" y="9"/>
                    <a:pt x="567" y="6"/>
                    <a:pt x="576" y="6"/>
                  </a:cubicBezTo>
                  <a:cubicBezTo>
                    <a:pt x="584" y="6"/>
                    <a:pt x="591" y="8"/>
                    <a:pt x="598" y="12"/>
                  </a:cubicBezTo>
                  <a:cubicBezTo>
                    <a:pt x="599" y="10"/>
                    <a:pt x="599" y="10"/>
                    <a:pt x="599" y="10"/>
                  </a:cubicBezTo>
                  <a:cubicBezTo>
                    <a:pt x="601" y="7"/>
                    <a:pt x="601" y="7"/>
                    <a:pt x="601" y="7"/>
                  </a:cubicBezTo>
                  <a:cubicBezTo>
                    <a:pt x="593" y="2"/>
                    <a:pt x="585" y="0"/>
                    <a:pt x="576" y="0"/>
                  </a:cubicBezTo>
                  <a:cubicBezTo>
                    <a:pt x="565" y="0"/>
                    <a:pt x="553" y="4"/>
                    <a:pt x="540" y="11"/>
                  </a:cubicBezTo>
                  <a:cubicBezTo>
                    <a:pt x="516" y="25"/>
                    <a:pt x="491" y="50"/>
                    <a:pt x="463" y="84"/>
                  </a:cubicBezTo>
                  <a:cubicBezTo>
                    <a:pt x="416" y="143"/>
                    <a:pt x="363" y="228"/>
                    <a:pt x="312" y="322"/>
                  </a:cubicBezTo>
                  <a:cubicBezTo>
                    <a:pt x="157" y="605"/>
                    <a:pt x="7" y="973"/>
                    <a:pt x="7" y="973"/>
                  </a:cubicBezTo>
                  <a:cubicBezTo>
                    <a:pt x="0" y="990"/>
                    <a:pt x="0" y="990"/>
                    <a:pt x="0" y="990"/>
                  </a:cubicBezTo>
                  <a:cubicBezTo>
                    <a:pt x="12" y="976"/>
                    <a:pt x="12" y="976"/>
                    <a:pt x="12" y="976"/>
                  </a:cubicBezTo>
                  <a:cubicBezTo>
                    <a:pt x="12" y="976"/>
                    <a:pt x="165" y="799"/>
                    <a:pt x="318" y="596"/>
                  </a:cubicBezTo>
                  <a:cubicBezTo>
                    <a:pt x="394" y="495"/>
                    <a:pt x="470" y="387"/>
                    <a:pt x="528" y="291"/>
                  </a:cubicBezTo>
                  <a:cubicBezTo>
                    <a:pt x="556" y="243"/>
                    <a:pt x="580" y="198"/>
                    <a:pt x="597" y="158"/>
                  </a:cubicBezTo>
                  <a:cubicBezTo>
                    <a:pt x="614" y="119"/>
                    <a:pt x="623" y="85"/>
                    <a:pt x="623" y="58"/>
                  </a:cubicBezTo>
                  <a:cubicBezTo>
                    <a:pt x="623" y="47"/>
                    <a:pt x="622" y="37"/>
                    <a:pt x="618" y="28"/>
                  </a:cubicBezTo>
                  <a:cubicBezTo>
                    <a:pt x="614" y="20"/>
                    <a:pt x="609" y="12"/>
                    <a:pt x="601" y="7"/>
                  </a:cubicBezTo>
                  <a:cubicBezTo>
                    <a:pt x="599" y="10"/>
                    <a:pt x="599" y="10"/>
                    <a:pt x="599" y="10"/>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2" name="Freeform 96"/>
            <p:cNvSpPr>
              <a:spLocks/>
            </p:cNvSpPr>
            <p:nvPr/>
          </p:nvSpPr>
          <p:spPr bwMode="auto">
            <a:xfrm>
              <a:off x="4595813" y="3044826"/>
              <a:ext cx="555625" cy="1878013"/>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3" name="Freeform 97"/>
            <p:cNvSpPr>
              <a:spLocks/>
            </p:cNvSpPr>
            <p:nvPr/>
          </p:nvSpPr>
          <p:spPr bwMode="auto">
            <a:xfrm>
              <a:off x="4562475" y="3028951"/>
              <a:ext cx="608013" cy="2014538"/>
            </a:xfrm>
            <a:custGeom>
              <a:avLst/>
              <a:gdLst/>
              <a:ahLst/>
              <a:cxnLst>
                <a:cxn ang="0">
                  <a:pos x="135" y="4"/>
                </a:cxn>
                <a:cxn ang="0">
                  <a:pos x="136" y="1"/>
                </a:cxn>
                <a:cxn ang="0">
                  <a:pos x="129" y="0"/>
                </a:cxn>
                <a:cxn ang="0">
                  <a:pos x="111" y="6"/>
                </a:cxn>
                <a:cxn ang="0">
                  <a:pos x="82" y="46"/>
                </a:cxn>
                <a:cxn ang="0">
                  <a:pos x="45" y="173"/>
                </a:cxn>
                <a:cxn ang="0">
                  <a:pos x="1" y="521"/>
                </a:cxn>
                <a:cxn ang="0">
                  <a:pos x="0" y="537"/>
                </a:cxn>
                <a:cxn ang="0">
                  <a:pos x="7" y="522"/>
                </a:cxn>
                <a:cxn ang="0">
                  <a:pos x="85" y="338"/>
                </a:cxn>
                <a:cxn ang="0">
                  <a:pos x="138" y="184"/>
                </a:cxn>
                <a:cxn ang="0">
                  <a:pos x="162" y="55"/>
                </a:cxn>
                <a:cxn ang="0">
                  <a:pos x="157" y="19"/>
                </a:cxn>
                <a:cxn ang="0">
                  <a:pos x="148" y="7"/>
                </a:cxn>
                <a:cxn ang="0">
                  <a:pos x="136" y="1"/>
                </a:cxn>
                <a:cxn ang="0">
                  <a:pos x="135" y="4"/>
                </a:cxn>
                <a:cxn ang="0">
                  <a:pos x="135" y="7"/>
                </a:cxn>
                <a:cxn ang="0">
                  <a:pos x="144" y="12"/>
                </a:cxn>
                <a:cxn ang="0">
                  <a:pos x="153" y="28"/>
                </a:cxn>
                <a:cxn ang="0">
                  <a:pos x="157" y="55"/>
                </a:cxn>
                <a:cxn ang="0">
                  <a:pos x="132" y="182"/>
                </a:cxn>
                <a:cxn ang="0">
                  <a:pos x="51" y="407"/>
                </a:cxn>
                <a:cxn ang="0">
                  <a:pos x="16" y="488"/>
                </a:cxn>
                <a:cxn ang="0">
                  <a:pos x="6" y="512"/>
                </a:cxn>
                <a:cxn ang="0">
                  <a:pos x="2" y="520"/>
                </a:cxn>
                <a:cxn ang="0">
                  <a:pos x="4" y="521"/>
                </a:cxn>
                <a:cxn ang="0">
                  <a:pos x="7" y="521"/>
                </a:cxn>
                <a:cxn ang="0">
                  <a:pos x="8" y="516"/>
                </a:cxn>
                <a:cxn ang="0">
                  <a:pos x="39" y="238"/>
                </a:cxn>
                <a:cxn ang="0">
                  <a:pos x="77" y="76"/>
                </a:cxn>
                <a:cxn ang="0">
                  <a:pos x="102" y="24"/>
                </a:cxn>
                <a:cxn ang="0">
                  <a:pos x="115" y="10"/>
                </a:cxn>
                <a:cxn ang="0">
                  <a:pos x="129" y="6"/>
                </a:cxn>
                <a:cxn ang="0">
                  <a:pos x="135" y="7"/>
                </a:cxn>
                <a:cxn ang="0">
                  <a:pos x="135" y="4"/>
                </a:cxn>
              </a:cxnLst>
              <a:rect l="0" t="0" r="r" b="b"/>
              <a:pathLst>
                <a:path w="162" h="537">
                  <a:moveTo>
                    <a:pt x="135" y="4"/>
                  </a:moveTo>
                  <a:cubicBezTo>
                    <a:pt x="136" y="1"/>
                    <a:pt x="136" y="1"/>
                    <a:pt x="136" y="1"/>
                  </a:cubicBezTo>
                  <a:cubicBezTo>
                    <a:pt x="134" y="0"/>
                    <a:pt x="131" y="0"/>
                    <a:pt x="129" y="0"/>
                  </a:cubicBezTo>
                  <a:cubicBezTo>
                    <a:pt x="123" y="0"/>
                    <a:pt x="117" y="2"/>
                    <a:pt x="111" y="6"/>
                  </a:cubicBezTo>
                  <a:cubicBezTo>
                    <a:pt x="100" y="14"/>
                    <a:pt x="91" y="28"/>
                    <a:pt x="82" y="46"/>
                  </a:cubicBezTo>
                  <a:cubicBezTo>
                    <a:pt x="68" y="78"/>
                    <a:pt x="55" y="123"/>
                    <a:pt x="45" y="173"/>
                  </a:cubicBezTo>
                  <a:cubicBezTo>
                    <a:pt x="14" y="325"/>
                    <a:pt x="1" y="521"/>
                    <a:pt x="1" y="521"/>
                  </a:cubicBezTo>
                  <a:cubicBezTo>
                    <a:pt x="0" y="537"/>
                    <a:pt x="0" y="537"/>
                    <a:pt x="0" y="537"/>
                  </a:cubicBezTo>
                  <a:cubicBezTo>
                    <a:pt x="7" y="522"/>
                    <a:pt x="7" y="522"/>
                    <a:pt x="7" y="522"/>
                  </a:cubicBezTo>
                  <a:cubicBezTo>
                    <a:pt x="7" y="522"/>
                    <a:pt x="46" y="439"/>
                    <a:pt x="85" y="338"/>
                  </a:cubicBezTo>
                  <a:cubicBezTo>
                    <a:pt x="104" y="288"/>
                    <a:pt x="124" y="234"/>
                    <a:pt x="138" y="184"/>
                  </a:cubicBezTo>
                  <a:cubicBezTo>
                    <a:pt x="153" y="134"/>
                    <a:pt x="162" y="88"/>
                    <a:pt x="162" y="55"/>
                  </a:cubicBezTo>
                  <a:cubicBezTo>
                    <a:pt x="162" y="40"/>
                    <a:pt x="161" y="28"/>
                    <a:pt x="157" y="19"/>
                  </a:cubicBezTo>
                  <a:cubicBezTo>
                    <a:pt x="155" y="14"/>
                    <a:pt x="152" y="10"/>
                    <a:pt x="148" y="7"/>
                  </a:cubicBezTo>
                  <a:cubicBezTo>
                    <a:pt x="145" y="4"/>
                    <a:pt x="141" y="2"/>
                    <a:pt x="136" y="1"/>
                  </a:cubicBezTo>
                  <a:cubicBezTo>
                    <a:pt x="135" y="4"/>
                    <a:pt x="135" y="4"/>
                    <a:pt x="135" y="4"/>
                  </a:cubicBezTo>
                  <a:cubicBezTo>
                    <a:pt x="135" y="7"/>
                    <a:pt x="135" y="7"/>
                    <a:pt x="135" y="7"/>
                  </a:cubicBezTo>
                  <a:cubicBezTo>
                    <a:pt x="139" y="8"/>
                    <a:pt x="142" y="9"/>
                    <a:pt x="144" y="12"/>
                  </a:cubicBezTo>
                  <a:cubicBezTo>
                    <a:pt x="148" y="15"/>
                    <a:pt x="151" y="21"/>
                    <a:pt x="153" y="28"/>
                  </a:cubicBezTo>
                  <a:cubicBezTo>
                    <a:pt x="156" y="35"/>
                    <a:pt x="157" y="44"/>
                    <a:pt x="157" y="55"/>
                  </a:cubicBezTo>
                  <a:cubicBezTo>
                    <a:pt x="157" y="87"/>
                    <a:pt x="147" y="132"/>
                    <a:pt x="132" y="182"/>
                  </a:cubicBezTo>
                  <a:cubicBezTo>
                    <a:pt x="111" y="257"/>
                    <a:pt x="78" y="341"/>
                    <a:pt x="51" y="407"/>
                  </a:cubicBezTo>
                  <a:cubicBezTo>
                    <a:pt x="37" y="440"/>
                    <a:pt x="25" y="468"/>
                    <a:pt x="16" y="488"/>
                  </a:cubicBezTo>
                  <a:cubicBezTo>
                    <a:pt x="12" y="498"/>
                    <a:pt x="8" y="506"/>
                    <a:pt x="6" y="512"/>
                  </a:cubicBezTo>
                  <a:cubicBezTo>
                    <a:pt x="3" y="517"/>
                    <a:pt x="2" y="520"/>
                    <a:pt x="2" y="520"/>
                  </a:cubicBezTo>
                  <a:cubicBezTo>
                    <a:pt x="4" y="521"/>
                    <a:pt x="4" y="521"/>
                    <a:pt x="4" y="521"/>
                  </a:cubicBezTo>
                  <a:cubicBezTo>
                    <a:pt x="7" y="521"/>
                    <a:pt x="7" y="521"/>
                    <a:pt x="7" y="521"/>
                  </a:cubicBezTo>
                  <a:cubicBezTo>
                    <a:pt x="7" y="521"/>
                    <a:pt x="8" y="519"/>
                    <a:pt x="8" y="516"/>
                  </a:cubicBezTo>
                  <a:cubicBezTo>
                    <a:pt x="10" y="487"/>
                    <a:pt x="19" y="359"/>
                    <a:pt x="39" y="238"/>
                  </a:cubicBezTo>
                  <a:cubicBezTo>
                    <a:pt x="49" y="178"/>
                    <a:pt x="61" y="119"/>
                    <a:pt x="77" y="76"/>
                  </a:cubicBezTo>
                  <a:cubicBezTo>
                    <a:pt x="84" y="54"/>
                    <a:pt x="93" y="36"/>
                    <a:pt x="102" y="24"/>
                  </a:cubicBezTo>
                  <a:cubicBezTo>
                    <a:pt x="106" y="18"/>
                    <a:pt x="111" y="14"/>
                    <a:pt x="115" y="10"/>
                  </a:cubicBezTo>
                  <a:cubicBezTo>
                    <a:pt x="120" y="7"/>
                    <a:pt x="124" y="6"/>
                    <a:pt x="129" y="6"/>
                  </a:cubicBezTo>
                  <a:cubicBezTo>
                    <a:pt x="131" y="6"/>
                    <a:pt x="133" y="6"/>
                    <a:pt x="135" y="7"/>
                  </a:cubicBezTo>
                  <a:cubicBezTo>
                    <a:pt x="135" y="4"/>
                    <a:pt x="135" y="4"/>
                    <a:pt x="135" y="4"/>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4" name="Freeform 98"/>
            <p:cNvSpPr>
              <a:spLocks/>
            </p:cNvSpPr>
            <p:nvPr/>
          </p:nvSpPr>
          <p:spPr bwMode="auto">
            <a:xfrm>
              <a:off x="4210050" y="3389313"/>
              <a:ext cx="490538" cy="1582738"/>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5" name="Freeform 99"/>
            <p:cNvSpPr>
              <a:spLocks/>
            </p:cNvSpPr>
            <p:nvPr/>
          </p:nvSpPr>
          <p:spPr bwMode="auto">
            <a:xfrm>
              <a:off x="4625975" y="4105276"/>
              <a:ext cx="57150" cy="450850"/>
            </a:xfrm>
            <a:custGeom>
              <a:avLst/>
              <a:gdLst/>
              <a:ahLst/>
              <a:cxnLst>
                <a:cxn ang="0">
                  <a:pos x="15" y="0"/>
                </a:cxn>
                <a:cxn ang="0">
                  <a:pos x="0" y="120"/>
                </a:cxn>
                <a:cxn ang="0">
                  <a:pos x="15" y="0"/>
                </a:cxn>
              </a:cxnLst>
              <a:rect l="0" t="0" r="r" b="b"/>
              <a:pathLst>
                <a:path w="15" h="120">
                  <a:moveTo>
                    <a:pt x="15" y="0"/>
                  </a:moveTo>
                  <a:cubicBezTo>
                    <a:pt x="9" y="43"/>
                    <a:pt x="4" y="84"/>
                    <a:pt x="0" y="120"/>
                  </a:cubicBezTo>
                  <a:cubicBezTo>
                    <a:pt x="6" y="83"/>
                    <a:pt x="11" y="41"/>
                    <a:pt x="15"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6" name="Freeform 100"/>
            <p:cNvSpPr>
              <a:spLocks/>
            </p:cNvSpPr>
            <p:nvPr/>
          </p:nvSpPr>
          <p:spPr bwMode="auto">
            <a:xfrm>
              <a:off x="4576763" y="3876676"/>
              <a:ext cx="117475" cy="979488"/>
            </a:xfrm>
            <a:custGeom>
              <a:avLst/>
              <a:gdLst/>
              <a:ahLst/>
              <a:cxnLst>
                <a:cxn ang="0">
                  <a:pos x="31" y="0"/>
                </a:cxn>
                <a:cxn ang="0">
                  <a:pos x="0" y="261"/>
                </a:cxn>
                <a:cxn ang="0">
                  <a:pos x="13" y="181"/>
                </a:cxn>
                <a:cxn ang="0">
                  <a:pos x="28" y="61"/>
                </a:cxn>
                <a:cxn ang="0">
                  <a:pos x="31" y="0"/>
                </a:cxn>
              </a:cxnLst>
              <a:rect l="0" t="0" r="r" b="b"/>
              <a:pathLst>
                <a:path w="31" h="261">
                  <a:moveTo>
                    <a:pt x="31" y="0"/>
                  </a:moveTo>
                  <a:cubicBezTo>
                    <a:pt x="14" y="100"/>
                    <a:pt x="4" y="208"/>
                    <a:pt x="0" y="261"/>
                  </a:cubicBezTo>
                  <a:cubicBezTo>
                    <a:pt x="4" y="241"/>
                    <a:pt x="8" y="213"/>
                    <a:pt x="13" y="181"/>
                  </a:cubicBezTo>
                  <a:cubicBezTo>
                    <a:pt x="17" y="145"/>
                    <a:pt x="22" y="104"/>
                    <a:pt x="28" y="61"/>
                  </a:cubicBezTo>
                  <a:cubicBezTo>
                    <a:pt x="29" y="40"/>
                    <a:pt x="31" y="19"/>
                    <a:pt x="31"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7" name="Freeform 101"/>
            <p:cNvSpPr>
              <a:spLocks/>
            </p:cNvSpPr>
            <p:nvPr/>
          </p:nvSpPr>
          <p:spPr bwMode="auto">
            <a:xfrm>
              <a:off x="4210050" y="3386138"/>
              <a:ext cx="666750" cy="1585913"/>
            </a:xfrm>
            <a:custGeom>
              <a:avLst/>
              <a:gdLst/>
              <a:ahLst/>
              <a:cxnLst>
                <a:cxn ang="0">
                  <a:pos x="89" y="1"/>
                </a:cxn>
                <a:cxn ang="0">
                  <a:pos x="92" y="423"/>
                </a:cxn>
                <a:cxn ang="0">
                  <a:pos x="89" y="1"/>
                </a:cxn>
              </a:cxnLst>
              <a:rect l="0" t="0" r="r" b="b"/>
              <a:pathLst>
                <a:path w="178" h="423">
                  <a:moveTo>
                    <a:pt x="89" y="1"/>
                  </a:moveTo>
                  <a:cubicBezTo>
                    <a:pt x="0" y="2"/>
                    <a:pt x="92" y="423"/>
                    <a:pt x="92" y="423"/>
                  </a:cubicBezTo>
                  <a:cubicBezTo>
                    <a:pt x="92" y="423"/>
                    <a:pt x="178" y="0"/>
                    <a:pt x="89" y="1"/>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8" name="Freeform 102"/>
            <p:cNvSpPr>
              <a:spLocks/>
            </p:cNvSpPr>
            <p:nvPr/>
          </p:nvSpPr>
          <p:spPr bwMode="auto">
            <a:xfrm>
              <a:off x="4637088" y="3686176"/>
              <a:ext cx="1503363" cy="1266825"/>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9" name="Freeform 103"/>
            <p:cNvSpPr>
              <a:spLocks/>
            </p:cNvSpPr>
            <p:nvPr/>
          </p:nvSpPr>
          <p:spPr bwMode="auto">
            <a:xfrm>
              <a:off x="4543425" y="3663951"/>
              <a:ext cx="1620838" cy="1371600"/>
            </a:xfrm>
            <a:custGeom>
              <a:avLst/>
              <a:gdLst/>
              <a:ahLst/>
              <a:cxnLst>
                <a:cxn ang="0">
                  <a:pos x="423" y="12"/>
                </a:cxn>
                <a:cxn ang="0">
                  <a:pos x="421" y="14"/>
                </a:cxn>
                <a:cxn ang="0">
                  <a:pos x="426" y="29"/>
                </a:cxn>
                <a:cxn ang="0">
                  <a:pos x="408" y="68"/>
                </a:cxn>
                <a:cxn ang="0">
                  <a:pos x="313" y="157"/>
                </a:cxn>
                <a:cxn ang="0">
                  <a:pos x="116" y="290"/>
                </a:cxn>
                <a:cxn ang="0">
                  <a:pos x="41" y="335"/>
                </a:cxn>
                <a:cxn ang="0">
                  <a:pos x="19" y="348"/>
                </a:cxn>
                <a:cxn ang="0">
                  <a:pos x="11" y="352"/>
                </a:cxn>
                <a:cxn ang="0">
                  <a:pos x="12" y="355"/>
                </a:cxn>
                <a:cxn ang="0">
                  <a:pos x="14" y="357"/>
                </a:cxn>
                <a:cxn ang="0">
                  <a:pos x="18" y="353"/>
                </a:cxn>
                <a:cxn ang="0">
                  <a:pos x="188" y="165"/>
                </a:cxn>
                <a:cxn ang="0">
                  <a:pos x="308" y="54"/>
                </a:cxn>
                <a:cxn ang="0">
                  <a:pos x="361" y="19"/>
                </a:cxn>
                <a:cxn ang="0">
                  <a:pos x="401" y="6"/>
                </a:cxn>
                <a:cxn ang="0">
                  <a:pos x="421" y="14"/>
                </a:cxn>
                <a:cxn ang="0">
                  <a:pos x="423" y="12"/>
                </a:cxn>
                <a:cxn ang="0">
                  <a:pos x="425" y="10"/>
                </a:cxn>
                <a:cxn ang="0">
                  <a:pos x="401" y="0"/>
                </a:cxn>
                <a:cxn ang="0">
                  <a:pos x="355" y="15"/>
                </a:cxn>
                <a:cxn ang="0">
                  <a:pos x="249" y="97"/>
                </a:cxn>
                <a:cxn ang="0">
                  <a:pos x="10" y="353"/>
                </a:cxn>
                <a:cxn ang="0">
                  <a:pos x="0" y="366"/>
                </a:cxn>
                <a:cxn ang="0">
                  <a:pos x="14" y="358"/>
                </a:cxn>
                <a:cxn ang="0">
                  <a:pos x="222" y="229"/>
                </a:cxn>
                <a:cxn ang="0">
                  <a:pos x="366" y="121"/>
                </a:cxn>
                <a:cxn ang="0">
                  <a:pos x="413" y="71"/>
                </a:cxn>
                <a:cxn ang="0">
                  <a:pos x="432" y="29"/>
                </a:cxn>
                <a:cxn ang="0">
                  <a:pos x="425" y="10"/>
                </a:cxn>
                <a:cxn ang="0">
                  <a:pos x="423" y="12"/>
                </a:cxn>
              </a:cxnLst>
              <a:rect l="0" t="0" r="r" b="b"/>
              <a:pathLst>
                <a:path w="432" h="366">
                  <a:moveTo>
                    <a:pt x="423" y="12"/>
                  </a:moveTo>
                  <a:cubicBezTo>
                    <a:pt x="421" y="14"/>
                    <a:pt x="421" y="14"/>
                    <a:pt x="421" y="14"/>
                  </a:cubicBezTo>
                  <a:cubicBezTo>
                    <a:pt x="424" y="19"/>
                    <a:pt x="426" y="23"/>
                    <a:pt x="426" y="29"/>
                  </a:cubicBezTo>
                  <a:cubicBezTo>
                    <a:pt x="426" y="39"/>
                    <a:pt x="420" y="53"/>
                    <a:pt x="408" y="68"/>
                  </a:cubicBezTo>
                  <a:cubicBezTo>
                    <a:pt x="389" y="94"/>
                    <a:pt x="354" y="125"/>
                    <a:pt x="313" y="157"/>
                  </a:cubicBezTo>
                  <a:cubicBezTo>
                    <a:pt x="252" y="204"/>
                    <a:pt x="176" y="253"/>
                    <a:pt x="116" y="290"/>
                  </a:cubicBezTo>
                  <a:cubicBezTo>
                    <a:pt x="86" y="309"/>
                    <a:pt x="59" y="324"/>
                    <a:pt x="41" y="335"/>
                  </a:cubicBezTo>
                  <a:cubicBezTo>
                    <a:pt x="31" y="341"/>
                    <a:pt x="24" y="345"/>
                    <a:pt x="19" y="348"/>
                  </a:cubicBezTo>
                  <a:cubicBezTo>
                    <a:pt x="13" y="351"/>
                    <a:pt x="11" y="352"/>
                    <a:pt x="11" y="352"/>
                  </a:cubicBezTo>
                  <a:cubicBezTo>
                    <a:pt x="12" y="355"/>
                    <a:pt x="12" y="355"/>
                    <a:pt x="12" y="355"/>
                  </a:cubicBezTo>
                  <a:cubicBezTo>
                    <a:pt x="14" y="357"/>
                    <a:pt x="14" y="357"/>
                    <a:pt x="14" y="357"/>
                  </a:cubicBezTo>
                  <a:cubicBezTo>
                    <a:pt x="14" y="357"/>
                    <a:pt x="16" y="356"/>
                    <a:pt x="18" y="353"/>
                  </a:cubicBezTo>
                  <a:cubicBezTo>
                    <a:pt x="34" y="334"/>
                    <a:pt x="107" y="247"/>
                    <a:pt x="188" y="165"/>
                  </a:cubicBezTo>
                  <a:cubicBezTo>
                    <a:pt x="228" y="124"/>
                    <a:pt x="271" y="84"/>
                    <a:pt x="308" y="54"/>
                  </a:cubicBezTo>
                  <a:cubicBezTo>
                    <a:pt x="327" y="40"/>
                    <a:pt x="345" y="27"/>
                    <a:pt x="361" y="19"/>
                  </a:cubicBezTo>
                  <a:cubicBezTo>
                    <a:pt x="377" y="11"/>
                    <a:pt x="390" y="6"/>
                    <a:pt x="401" y="6"/>
                  </a:cubicBezTo>
                  <a:cubicBezTo>
                    <a:pt x="409" y="6"/>
                    <a:pt x="416" y="9"/>
                    <a:pt x="421" y="14"/>
                  </a:cubicBezTo>
                  <a:cubicBezTo>
                    <a:pt x="423" y="12"/>
                    <a:pt x="423" y="12"/>
                    <a:pt x="423" y="12"/>
                  </a:cubicBezTo>
                  <a:cubicBezTo>
                    <a:pt x="425" y="10"/>
                    <a:pt x="425" y="10"/>
                    <a:pt x="425" y="10"/>
                  </a:cubicBezTo>
                  <a:cubicBezTo>
                    <a:pt x="419" y="3"/>
                    <a:pt x="411" y="0"/>
                    <a:pt x="401" y="0"/>
                  </a:cubicBezTo>
                  <a:cubicBezTo>
                    <a:pt x="388" y="0"/>
                    <a:pt x="372" y="6"/>
                    <a:pt x="355" y="15"/>
                  </a:cubicBezTo>
                  <a:cubicBezTo>
                    <a:pt x="324" y="32"/>
                    <a:pt x="287" y="62"/>
                    <a:pt x="249" y="97"/>
                  </a:cubicBezTo>
                  <a:cubicBezTo>
                    <a:pt x="135" y="201"/>
                    <a:pt x="10" y="353"/>
                    <a:pt x="10" y="353"/>
                  </a:cubicBezTo>
                  <a:cubicBezTo>
                    <a:pt x="0" y="366"/>
                    <a:pt x="0" y="366"/>
                    <a:pt x="0" y="366"/>
                  </a:cubicBezTo>
                  <a:cubicBezTo>
                    <a:pt x="14" y="358"/>
                    <a:pt x="14" y="358"/>
                    <a:pt x="14" y="358"/>
                  </a:cubicBezTo>
                  <a:cubicBezTo>
                    <a:pt x="14" y="358"/>
                    <a:pt x="118" y="299"/>
                    <a:pt x="222" y="229"/>
                  </a:cubicBezTo>
                  <a:cubicBezTo>
                    <a:pt x="274" y="194"/>
                    <a:pt x="326" y="156"/>
                    <a:pt x="366" y="121"/>
                  </a:cubicBezTo>
                  <a:cubicBezTo>
                    <a:pt x="385" y="104"/>
                    <a:pt x="402" y="87"/>
                    <a:pt x="413" y="71"/>
                  </a:cubicBezTo>
                  <a:cubicBezTo>
                    <a:pt x="425" y="56"/>
                    <a:pt x="432" y="42"/>
                    <a:pt x="432" y="29"/>
                  </a:cubicBezTo>
                  <a:cubicBezTo>
                    <a:pt x="432" y="22"/>
                    <a:pt x="430" y="16"/>
                    <a:pt x="425" y="10"/>
                  </a:cubicBezTo>
                  <a:cubicBezTo>
                    <a:pt x="423" y="12"/>
                    <a:pt x="423" y="12"/>
                    <a:pt x="423" y="12"/>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0" name="Freeform 104"/>
            <p:cNvSpPr>
              <a:spLocks/>
            </p:cNvSpPr>
            <p:nvPr/>
          </p:nvSpPr>
          <p:spPr bwMode="auto">
            <a:xfrm>
              <a:off x="4614863" y="4275138"/>
              <a:ext cx="1571625" cy="735013"/>
            </a:xfrm>
            <a:custGeom>
              <a:avLst/>
              <a:gdLst/>
              <a:ahLst/>
              <a:cxnLst>
                <a:cxn ang="0">
                  <a:pos x="351" y="0"/>
                </a:cxn>
                <a:cxn ang="0">
                  <a:pos x="247" y="36"/>
                </a:cxn>
                <a:cxn ang="0">
                  <a:pos x="203" y="66"/>
                </a:cxn>
                <a:cxn ang="0">
                  <a:pos x="24" y="178"/>
                </a:cxn>
                <a:cxn ang="0">
                  <a:pos x="0" y="196"/>
                </a:cxn>
                <a:cxn ang="0">
                  <a:pos x="381" y="16"/>
                </a:cxn>
                <a:cxn ang="0">
                  <a:pos x="351" y="0"/>
                </a:cxn>
              </a:cxnLst>
              <a:rect l="0" t="0" r="r" b="b"/>
              <a:pathLst>
                <a:path w="419" h="196">
                  <a:moveTo>
                    <a:pt x="351" y="0"/>
                  </a:moveTo>
                  <a:cubicBezTo>
                    <a:pt x="326" y="0"/>
                    <a:pt x="289" y="15"/>
                    <a:pt x="247" y="36"/>
                  </a:cubicBezTo>
                  <a:cubicBezTo>
                    <a:pt x="233" y="46"/>
                    <a:pt x="218" y="56"/>
                    <a:pt x="203" y="66"/>
                  </a:cubicBezTo>
                  <a:cubicBezTo>
                    <a:pt x="133" y="113"/>
                    <a:pt x="63" y="155"/>
                    <a:pt x="24" y="178"/>
                  </a:cubicBezTo>
                  <a:cubicBezTo>
                    <a:pt x="9" y="189"/>
                    <a:pt x="0" y="196"/>
                    <a:pt x="0" y="196"/>
                  </a:cubicBezTo>
                  <a:cubicBezTo>
                    <a:pt x="0" y="196"/>
                    <a:pt x="419" y="96"/>
                    <a:pt x="381" y="16"/>
                  </a:cubicBezTo>
                  <a:cubicBezTo>
                    <a:pt x="376" y="5"/>
                    <a:pt x="366" y="0"/>
                    <a:pt x="351"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1" name="Freeform 105"/>
            <p:cNvSpPr>
              <a:spLocks/>
            </p:cNvSpPr>
            <p:nvPr/>
          </p:nvSpPr>
          <p:spPr bwMode="auto">
            <a:xfrm>
              <a:off x="4953000" y="4518026"/>
              <a:ext cx="388938" cy="247650"/>
            </a:xfrm>
            <a:custGeom>
              <a:avLst/>
              <a:gdLst/>
              <a:ahLst/>
              <a:cxnLst>
                <a:cxn ang="0">
                  <a:pos x="104" y="0"/>
                </a:cxn>
                <a:cxn ang="0">
                  <a:pos x="0" y="66"/>
                </a:cxn>
                <a:cxn ang="0">
                  <a:pos x="7" y="62"/>
                </a:cxn>
                <a:cxn ang="0">
                  <a:pos x="104" y="0"/>
                </a:cxn>
              </a:cxnLst>
              <a:rect l="0" t="0" r="r" b="b"/>
              <a:pathLst>
                <a:path w="104" h="66">
                  <a:moveTo>
                    <a:pt x="104" y="0"/>
                  </a:moveTo>
                  <a:cubicBezTo>
                    <a:pt x="68" y="21"/>
                    <a:pt x="32" y="45"/>
                    <a:pt x="0" y="66"/>
                  </a:cubicBezTo>
                  <a:cubicBezTo>
                    <a:pt x="3" y="65"/>
                    <a:pt x="5" y="64"/>
                    <a:pt x="7" y="62"/>
                  </a:cubicBezTo>
                  <a:cubicBezTo>
                    <a:pt x="36" y="44"/>
                    <a:pt x="70" y="23"/>
                    <a:pt x="104"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2" name="Freeform 106"/>
            <p:cNvSpPr>
              <a:spLocks/>
            </p:cNvSpPr>
            <p:nvPr/>
          </p:nvSpPr>
          <p:spPr bwMode="auto">
            <a:xfrm>
              <a:off x="4705350" y="4410076"/>
              <a:ext cx="835025" cy="531813"/>
            </a:xfrm>
            <a:custGeom>
              <a:avLst/>
              <a:gdLst/>
              <a:ahLst/>
              <a:cxnLst>
                <a:cxn ang="0">
                  <a:pos x="223" y="0"/>
                </a:cxn>
                <a:cxn ang="0">
                  <a:pos x="170" y="29"/>
                </a:cxn>
                <a:cxn ang="0">
                  <a:pos x="73" y="91"/>
                </a:cxn>
                <a:cxn ang="0">
                  <a:pos x="66" y="95"/>
                </a:cxn>
                <a:cxn ang="0">
                  <a:pos x="0" y="142"/>
                </a:cxn>
                <a:cxn ang="0">
                  <a:pos x="179" y="30"/>
                </a:cxn>
                <a:cxn ang="0">
                  <a:pos x="223" y="0"/>
                </a:cxn>
              </a:cxnLst>
              <a:rect l="0" t="0" r="r" b="b"/>
              <a:pathLst>
                <a:path w="223" h="142">
                  <a:moveTo>
                    <a:pt x="223" y="0"/>
                  </a:moveTo>
                  <a:cubicBezTo>
                    <a:pt x="206" y="9"/>
                    <a:pt x="188" y="19"/>
                    <a:pt x="170" y="29"/>
                  </a:cubicBezTo>
                  <a:cubicBezTo>
                    <a:pt x="136" y="52"/>
                    <a:pt x="102" y="73"/>
                    <a:pt x="73" y="91"/>
                  </a:cubicBezTo>
                  <a:cubicBezTo>
                    <a:pt x="71" y="93"/>
                    <a:pt x="69" y="94"/>
                    <a:pt x="66" y="95"/>
                  </a:cubicBezTo>
                  <a:cubicBezTo>
                    <a:pt x="40" y="113"/>
                    <a:pt x="17" y="130"/>
                    <a:pt x="0" y="142"/>
                  </a:cubicBezTo>
                  <a:cubicBezTo>
                    <a:pt x="39" y="119"/>
                    <a:pt x="109" y="77"/>
                    <a:pt x="179" y="30"/>
                  </a:cubicBezTo>
                  <a:cubicBezTo>
                    <a:pt x="194" y="20"/>
                    <a:pt x="209" y="10"/>
                    <a:pt x="223"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3" name="Freeform 107"/>
            <p:cNvSpPr>
              <a:spLocks/>
            </p:cNvSpPr>
            <p:nvPr/>
          </p:nvSpPr>
          <p:spPr bwMode="auto">
            <a:xfrm>
              <a:off x="4614863" y="4035426"/>
              <a:ext cx="1571625" cy="974725"/>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360488" y="6662737"/>
            <a:ext cx="6508750" cy="195263"/>
            <a:chOff x="1254126" y="5954714"/>
            <a:chExt cx="6508750" cy="195263"/>
          </a:xfrm>
        </p:grpSpPr>
        <p:sp>
          <p:nvSpPr>
            <p:cNvPr id="51"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1"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3"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5"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6"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9"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2"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3"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4"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6"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l</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8"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9"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h</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4"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5"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6"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7"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c</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8"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w</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9"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0"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1"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3"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4"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5"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6"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7"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9"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0"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1"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5"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6"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8"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9"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0"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1"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2"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9"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1"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2"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3"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4"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5"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6"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7"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8"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9"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0"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1"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2"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3"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4"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5"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6"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7"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8"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9"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0"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1"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2"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4"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5"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6"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7"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8"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0"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1"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2"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3"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4"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g</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5"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6"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7"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8"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9"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0"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6870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pic>
        <p:nvPicPr>
          <p:cNvPr id="215044" name="Picture 4" descr="anten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762" y="1117050"/>
            <a:ext cx="5512277" cy="5581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2762" y="6051901"/>
            <a:ext cx="5535351" cy="646331"/>
          </a:xfrm>
          <a:prstGeom prst="rect">
            <a:avLst/>
          </a:prstGeom>
          <a:solidFill>
            <a:schemeClr val="tx1">
              <a:alpha val="50000"/>
            </a:scheme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 70-meter dish antenna. Part of NASA's Jet Propulsion Laboratory (JPL) communication system.</a:t>
            </a:r>
          </a:p>
        </p:txBody>
      </p:sp>
    </p:spTree>
    <p:extLst>
      <p:ext uri="{BB962C8B-B14F-4D97-AF65-F5344CB8AC3E}">
        <p14:creationId xmlns:p14="http://schemas.microsoft.com/office/powerpoint/2010/main" val="3372958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 Broadcast Array</a:t>
            </a:r>
          </a:p>
        </p:txBody>
      </p:sp>
      <p:sp>
        <p:nvSpPr>
          <p:cNvPr id="3" name="Text Placeholder 2"/>
          <p:cNvSpPr>
            <a:spLocks noGrp="1"/>
          </p:cNvSpPr>
          <p:nvPr>
            <p:ph type="body" sz="quarter" idx="10"/>
          </p:nvPr>
        </p:nvSpPr>
        <p:spPr/>
        <p:txBody>
          <a:bodyPr/>
          <a:lstStyle/>
          <a:p>
            <a:endParaRPr lang="en-US"/>
          </a:p>
        </p:txBody>
      </p:sp>
      <p:pic>
        <p:nvPicPr>
          <p:cNvPr id="214018" name="Picture 2" descr="http://tf.nist.gov/images/radiostations/wwvh-large/wwvh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60" y="1040523"/>
            <a:ext cx="3820630" cy="4642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6193" y="6427867"/>
            <a:ext cx="4572000" cy="430887"/>
          </a:xfrm>
          <a:prstGeom prst="rect">
            <a:avLst/>
          </a:prstGeom>
        </p:spPr>
        <p:txBody>
          <a:bodyPr>
            <a:spAutoFit/>
          </a:bodyPr>
          <a:lstStyle/>
          <a:p>
            <a:r>
              <a:rPr lang="en-US" sz="1100" dirty="0">
                <a:solidFill>
                  <a:schemeClr val="bg2"/>
                </a:solidFill>
                <a:hlinkClick r:id="rId3"/>
              </a:rPr>
              <a:t>http://tf.nist.gov/stations/wwvhtour.html</a:t>
            </a:r>
            <a:endParaRPr lang="en-US" sz="1100" dirty="0">
              <a:solidFill>
                <a:schemeClr val="bg2"/>
              </a:solidFill>
            </a:endParaRPr>
          </a:p>
          <a:p>
            <a:r>
              <a:rPr lang="en-US" sz="1100" dirty="0">
                <a:hlinkClick r:id="rId4"/>
              </a:rPr>
              <a:t>http://www.embedded.com/print/4011121</a:t>
            </a:r>
            <a:endParaRPr lang="en-US" sz="1100" dirty="0">
              <a:solidFill>
                <a:schemeClr val="bg2"/>
              </a:solidFill>
            </a:endParaRPr>
          </a:p>
        </p:txBody>
      </p:sp>
      <p:pic>
        <p:nvPicPr>
          <p:cNvPr id="214020" name="Picture 4" descr="http://m.eet.com/media/1052212/fig5.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340" y="1913754"/>
            <a:ext cx="404812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8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Large Array (VLA)</a:t>
            </a:r>
          </a:p>
        </p:txBody>
      </p:sp>
      <p:sp>
        <p:nvSpPr>
          <p:cNvPr id="3" name="Text Placeholder 2"/>
          <p:cNvSpPr>
            <a:spLocks noGrp="1"/>
          </p:cNvSpPr>
          <p:nvPr>
            <p:ph type="body" sz="quarter" idx="10"/>
          </p:nvPr>
        </p:nvSpPr>
        <p:spPr/>
        <p:txBody>
          <a:bodyPr/>
          <a:lstStyle/>
          <a:p>
            <a:endParaRPr lang="en-US"/>
          </a:p>
        </p:txBody>
      </p:sp>
      <p:pic>
        <p:nvPicPr>
          <p:cNvPr id="208898" name="Picture 2" descr="http://www.askamathematician.com/wp-content/uploads/2013/04/looksou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117921"/>
            <a:ext cx="6300213" cy="472516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http://upload.wikimedia.org/wikipedia/commons/6/63/USA.NM.VeryLargeArray.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424" y="3530851"/>
            <a:ext cx="4169857" cy="312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8" name="Picture 6" descr="http://www.cst.com/CMS/images/article352/half%20antenna%20bank%20-%20cut%20from%20met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598" y="4539278"/>
            <a:ext cx="2607557" cy="15959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200" dirty="0"/>
              <a:t>Antenna Array Examples</a:t>
            </a:r>
          </a:p>
        </p:txBody>
      </p:sp>
      <p:sp>
        <p:nvSpPr>
          <p:cNvPr id="4" name="Text Placeholder 3"/>
          <p:cNvSpPr>
            <a:spLocks noGrp="1"/>
          </p:cNvSpPr>
          <p:nvPr>
            <p:ph type="body" sz="quarter" idx="10"/>
          </p:nvPr>
        </p:nvSpPr>
        <p:spPr/>
        <p:txBody>
          <a:bodyPr/>
          <a:lstStyle/>
          <a:p>
            <a:endParaRPr lang="en-US"/>
          </a:p>
        </p:txBody>
      </p:sp>
      <p:pic>
        <p:nvPicPr>
          <p:cNvPr id="207874" name="Picture 2" descr="http://www.inaoep.mx/~altafrec/images/antenna%20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07" y="4565349"/>
            <a:ext cx="1648174"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76" name="Picture 4" descr="http://www.ecs.umass.edu/ece/pozar/Full%20Circula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40" t="6614" r="8840" b="6058"/>
          <a:stretch/>
        </p:blipFill>
        <p:spPr bwMode="auto">
          <a:xfrm>
            <a:off x="2269377" y="4565348"/>
            <a:ext cx="1877325"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80" name="Picture 8" descr="http://www.efieldsolutions.com/Pics/FOI_array_1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051" y="4585544"/>
            <a:ext cx="1516050" cy="1499206"/>
          </a:xfrm>
          <a:prstGeom prst="rect">
            <a:avLst/>
          </a:prstGeom>
          <a:noFill/>
          <a:extLst>
            <a:ext uri="{909E8E84-426E-40DD-AFC4-6F175D3DCCD1}">
              <a14:hiddenFill xmlns:a14="http://schemas.microsoft.com/office/drawing/2010/main">
                <a:solidFill>
                  <a:srgbClr val="FFFFFF"/>
                </a:solidFill>
              </a14:hiddenFill>
            </a:ext>
          </a:extLst>
        </p:spPr>
      </p:pic>
      <p:pic>
        <p:nvPicPr>
          <p:cNvPr id="215042" name="Picture 2" descr="http://cegt201.bradley.edu/rfpage/seniorproj/images/AntennaArray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35" t="18801" r="8052" b="16452"/>
          <a:stretch/>
        </p:blipFill>
        <p:spPr bwMode="auto">
          <a:xfrm>
            <a:off x="1899767" y="1308540"/>
            <a:ext cx="4863661" cy="2765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2894" y="806862"/>
            <a:ext cx="3176126" cy="553998"/>
          </a:xfrm>
          <a:prstGeom prst="rect">
            <a:avLst/>
          </a:prstGeom>
          <a:noFill/>
        </p:spPr>
        <p:txBody>
          <a:bodyPr wrap="none" rtlCol="0">
            <a:spAutoFit/>
          </a:bodyPr>
          <a:lstStyle/>
          <a:p>
            <a:r>
              <a:rPr lang="en-US" sz="3000" dirty="0">
                <a:solidFill>
                  <a:schemeClr val="bg1"/>
                </a:solidFill>
                <a:latin typeface="+mj-lt"/>
              </a:rPr>
              <a:t>Patch Antennas</a:t>
            </a:r>
          </a:p>
        </p:txBody>
      </p:sp>
      <p:cxnSp>
        <p:nvCxnSpPr>
          <p:cNvPr id="5" name="Straight Arrow Connector 4"/>
          <p:cNvCxnSpPr/>
          <p:nvPr/>
        </p:nvCxnSpPr>
        <p:spPr>
          <a:xfrm flipH="1">
            <a:off x="3026979" y="1308540"/>
            <a:ext cx="1820918"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46702" y="1319533"/>
            <a:ext cx="987602" cy="52597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34304" y="1321548"/>
            <a:ext cx="375422"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21418" y="1319533"/>
            <a:ext cx="153691" cy="46460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85986" y="2234538"/>
            <a:ext cx="2252818" cy="1015663"/>
          </a:xfrm>
          <a:prstGeom prst="rect">
            <a:avLst/>
          </a:prstGeom>
          <a:noFill/>
        </p:spPr>
        <p:txBody>
          <a:bodyPr wrap="square" rtlCol="0">
            <a:spAutoFit/>
          </a:bodyPr>
          <a:lstStyle/>
          <a:p>
            <a:pPr algn="ctr"/>
            <a:r>
              <a:rPr lang="en-US" sz="3000" dirty="0">
                <a:solidFill>
                  <a:srgbClr val="FF0000"/>
                </a:solidFill>
                <a:latin typeface="+mj-lt"/>
              </a:rPr>
              <a:t>Feed Network</a:t>
            </a:r>
          </a:p>
        </p:txBody>
      </p:sp>
      <p:sp>
        <p:nvSpPr>
          <p:cNvPr id="9" name="Oval 8"/>
          <p:cNvSpPr/>
          <p:nvPr/>
        </p:nvSpPr>
        <p:spPr bwMode="auto">
          <a:xfrm>
            <a:off x="1996523" y="2233512"/>
            <a:ext cx="4574209" cy="128652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Tree>
    <p:extLst>
      <p:ext uri="{BB962C8B-B14F-4D97-AF65-F5344CB8AC3E}">
        <p14:creationId xmlns:p14="http://schemas.microsoft.com/office/powerpoint/2010/main" val="2900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78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8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78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WWVH 15 MHz transmitting antenna 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7235" y="1008955"/>
            <a:ext cx="4548253" cy="5689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277235" y="6051901"/>
            <a:ext cx="4548253" cy="646331"/>
          </a:xfrm>
          <a:prstGeom prst="rect">
            <a:avLst/>
          </a:prstGeom>
          <a:solidFill>
            <a:srgbClr val="FFFFFF">
              <a:alpha val="50000"/>
            </a:srgbClr>
          </a:solidFill>
        </p:spPr>
        <p:txBody>
          <a:bodyPr wrap="square">
            <a:spAutoFit/>
          </a:bodyPr>
          <a:lstStyle/>
          <a:p>
            <a:r>
              <a:rPr lang="en-US" sz="1800" dirty="0">
                <a:solidFill>
                  <a:srgbClr val="0000FF"/>
                </a:solidFill>
                <a:latin typeface="Arial" panose="020B0604020202020204" pitchFamily="34" charset="0"/>
                <a:cs typeface="Arial" panose="020B0604020202020204" pitchFamily="34" charset="0"/>
              </a:rPr>
              <a:t>The WWVH 15 MHz Directional Transmitting Array (AM radio)</a:t>
            </a:r>
          </a:p>
        </p:txBody>
      </p:sp>
    </p:spTree>
    <p:extLst>
      <p:ext uri="{BB962C8B-B14F-4D97-AF65-F5344CB8AC3E}">
        <p14:creationId xmlns:p14="http://schemas.microsoft.com/office/powerpoint/2010/main" val="151051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pic>
        <p:nvPicPr>
          <p:cNvPr id="218114" name="Picture 2" descr="http://static.squarespace.com/static/52cf0782e4b043c170010392/t/52d868b3e4b078fe1a8dfba7/1389914293808/cell-ante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 y="1289401"/>
            <a:ext cx="7483794" cy="498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6755" y="5259421"/>
            <a:ext cx="2833245" cy="646331"/>
          </a:xfrm>
          <a:prstGeom prst="rect">
            <a:avLst/>
          </a:prstGeom>
          <a:solidFill>
            <a:srgbClr val="FFFFFF">
              <a:alpha val="50000"/>
            </a:srgb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Antennas on a typical cellular base station</a:t>
            </a:r>
          </a:p>
        </p:txBody>
      </p:sp>
    </p:spTree>
    <p:extLst>
      <p:ext uri="{BB962C8B-B14F-4D97-AF65-F5344CB8AC3E}">
        <p14:creationId xmlns:p14="http://schemas.microsoft.com/office/powerpoint/2010/main" val="285600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iPhone Antennas</a:t>
            </a:r>
          </a:p>
        </p:txBody>
      </p:sp>
      <p:sp>
        <p:nvSpPr>
          <p:cNvPr id="5" name="Text Placeholder 4"/>
          <p:cNvSpPr>
            <a:spLocks noGrp="1"/>
          </p:cNvSpPr>
          <p:nvPr>
            <p:ph type="body" sz="quarter" idx="10"/>
          </p:nvPr>
        </p:nvSpPr>
        <p:spPr/>
        <p:txBody>
          <a:bodyPr/>
          <a:lstStyle/>
          <a:p>
            <a:endParaRPr lang="en-US"/>
          </a:p>
        </p:txBody>
      </p:sp>
      <p:pic>
        <p:nvPicPr>
          <p:cNvPr id="219138" name="Picture 2" descr="http://img.applesfera.com/2011/01/ante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215" y="141224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9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Antenna Concepts and Specifications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2802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Isotropic vs. Directive Antenna</a:t>
            </a:r>
          </a:p>
        </p:txBody>
      </p:sp>
      <p:sp>
        <p:nvSpPr>
          <p:cNvPr id="3" name="Text Placeholder 2"/>
          <p:cNvSpPr>
            <a:spLocks noGrp="1"/>
          </p:cNvSpPr>
          <p:nvPr>
            <p:ph type="body" sz="quarter" idx="10"/>
          </p:nvPr>
        </p:nvSpPr>
        <p:spPr>
          <a:xfrm>
            <a:off x="304800" y="933262"/>
            <a:ext cx="8493124" cy="5489309"/>
          </a:xfrm>
        </p:spPr>
        <p:txBody>
          <a:bodyPr/>
          <a:lstStyle/>
          <a:p>
            <a:r>
              <a:rPr lang="en-US" dirty="0"/>
              <a:t>An isotropic radiator/antenna radiates uniformly to all directions in 3D space</a:t>
            </a:r>
          </a:p>
          <a:p>
            <a:r>
              <a:rPr lang="en-US" sz="1800" dirty="0"/>
              <a:t>Power density </a:t>
            </a:r>
            <a:r>
              <a:rPr lang="en-US" dirty="0"/>
              <a:t>at distance </a:t>
            </a:r>
            <a:r>
              <a:rPr lang="en-US" i="1" dirty="0">
                <a:latin typeface="Times" panose="02020603050405020304" pitchFamily="18" charset="0"/>
                <a:cs typeface="Times" panose="02020603050405020304" pitchFamily="18" charset="0"/>
              </a:rPr>
              <a:t>R</a:t>
            </a:r>
            <a:r>
              <a:rPr lang="en-US" i="1" dirty="0"/>
              <a:t> </a:t>
            </a:r>
            <a:r>
              <a:rPr lang="en-US" dirty="0"/>
              <a:t> is</a:t>
            </a:r>
          </a:p>
          <a:p>
            <a:endParaRPr lang="en-US" sz="1800" dirty="0"/>
          </a:p>
          <a:p>
            <a:endParaRPr lang="en-US" sz="1800" dirty="0"/>
          </a:p>
          <a:p>
            <a:r>
              <a:rPr lang="en-US" dirty="0"/>
              <a:t>No real isotropic antenna exists; All antennas radiate stronger in some directions than others</a:t>
            </a:r>
          </a:p>
        </p:txBody>
      </p:sp>
      <p:pic>
        <p:nvPicPr>
          <p:cNvPr id="5" name="Picture 344"/>
          <p:cNvPicPr>
            <a:picLocks noChangeAspect="1" noChangeArrowheads="1"/>
          </p:cNvPicPr>
          <p:nvPr/>
        </p:nvPicPr>
        <p:blipFill>
          <a:blip r:embed="rId4" cstate="print"/>
          <a:srcRect/>
          <a:stretch>
            <a:fillRect/>
          </a:stretch>
        </p:blipFill>
        <p:spPr bwMode="auto">
          <a:xfrm>
            <a:off x="1842124" y="3854859"/>
            <a:ext cx="2640957" cy="2483005"/>
          </a:xfrm>
          <a:prstGeom prst="rect">
            <a:avLst/>
          </a:prstGeom>
          <a:noFill/>
          <a:ln w="9525">
            <a:noFill/>
            <a:miter lim="800000"/>
            <a:headEnd/>
            <a:tailEnd/>
          </a:ln>
        </p:spPr>
      </p:pic>
      <p:pic>
        <p:nvPicPr>
          <p:cNvPr id="7" name="Picture 6"/>
          <p:cNvPicPr>
            <a:picLocks noChangeAspect="1"/>
          </p:cNvPicPr>
          <p:nvPr/>
        </p:nvPicPr>
        <p:blipFill>
          <a:blip r:embed="rId5" cstate="print"/>
          <a:stretch>
            <a:fillRect/>
          </a:stretch>
        </p:blipFill>
        <p:spPr>
          <a:xfrm>
            <a:off x="4931789" y="3702203"/>
            <a:ext cx="3104135" cy="2891886"/>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303" y="1481465"/>
            <a:ext cx="941105" cy="836267"/>
          </a:xfrm>
          <a:prstGeom prst="rect">
            <a:avLst/>
          </a:prstGeom>
        </p:spPr>
      </p:pic>
    </p:spTree>
    <p:extLst>
      <p:ext uri="{BB962C8B-B14F-4D97-AF65-F5344CB8AC3E}">
        <p14:creationId xmlns:p14="http://schemas.microsoft.com/office/powerpoint/2010/main" val="168409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Hertzian</a:t>
            </a:r>
            <a:r>
              <a:rPr lang="en-US" dirty="0"/>
              <a:t> Dipole</a:t>
            </a:r>
          </a:p>
        </p:txBody>
      </p:sp>
      <p:sp>
        <p:nvSpPr>
          <p:cNvPr id="3" name="Text Placeholder 2"/>
          <p:cNvSpPr>
            <a:spLocks noGrp="1"/>
          </p:cNvSpPr>
          <p:nvPr>
            <p:ph type="body" sz="quarter" idx="10"/>
          </p:nvPr>
        </p:nvSpPr>
        <p:spPr/>
        <p:txBody>
          <a:bodyPr/>
          <a:lstStyle/>
          <a:p>
            <a:r>
              <a:rPr lang="en-US" sz="1800" dirty="0"/>
              <a:t>The </a:t>
            </a:r>
            <a:r>
              <a:rPr lang="en-US" sz="1800" dirty="0" err="1"/>
              <a:t>Hertzian</a:t>
            </a:r>
            <a:r>
              <a:rPr lang="en-US" sz="1800" dirty="0"/>
              <a:t> dipole is the simplest, and rather idealized, radiating element. It consists of a small current that oscillates between two charge reservoirs. </a:t>
            </a:r>
          </a:p>
          <a:p>
            <a:pPr lvl="1"/>
            <a:r>
              <a:rPr lang="en-US" sz="1600" dirty="0"/>
              <a:t>Here </a:t>
            </a:r>
            <a:r>
              <a:rPr lang="en-US" sz="1600" i="1" dirty="0">
                <a:latin typeface="Times" panose="02020603050405020304" pitchFamily="18" charset="0"/>
                <a:cs typeface="Times" panose="02020603050405020304" pitchFamily="18" charset="0"/>
              </a:rPr>
              <a:t>I</a:t>
            </a:r>
            <a:r>
              <a:rPr lang="en-US" sz="1600" dirty="0"/>
              <a:t> represents a sinusoidal current of magnitude </a:t>
            </a:r>
            <a:r>
              <a:rPr lang="en-US" sz="1600" i="1" dirty="0">
                <a:latin typeface="Times" panose="02020603050405020304" pitchFamily="18" charset="0"/>
                <a:cs typeface="Times" panose="02020603050405020304" pitchFamily="18" charset="0"/>
              </a:rPr>
              <a:t>I</a:t>
            </a:r>
            <a:r>
              <a:rPr lang="en-US" sz="1600" dirty="0"/>
              <a:t>; its phasor representation is simply </a:t>
            </a:r>
            <a:r>
              <a:rPr lang="en-US" sz="1600" i="1" dirty="0">
                <a:latin typeface="Times" panose="02020603050405020304" pitchFamily="18" charset="0"/>
                <a:cs typeface="Times" panose="02020603050405020304" pitchFamily="18" charset="0"/>
              </a:rPr>
              <a:t>I</a:t>
            </a:r>
          </a:p>
          <a:p>
            <a:r>
              <a:rPr lang="en-US" sz="1800" dirty="0"/>
              <a:t>Exact mathematical expressions of the electric and magnetic fields can be derived for the </a:t>
            </a:r>
            <a:r>
              <a:rPr lang="en-US" sz="1800" dirty="0" err="1"/>
              <a:t>Hertzian</a:t>
            </a:r>
            <a:r>
              <a:rPr lang="en-US" sz="1800" dirty="0"/>
              <a:t> dipole</a:t>
            </a:r>
          </a:p>
        </p:txBody>
      </p:sp>
      <p:pic>
        <p:nvPicPr>
          <p:cNvPr id="4" name="Picture 3"/>
          <p:cNvPicPr>
            <a:picLocks noChangeAspect="1"/>
          </p:cNvPicPr>
          <p:nvPr/>
        </p:nvPicPr>
        <p:blipFill>
          <a:blip r:embed="rId5"/>
          <a:stretch>
            <a:fillRect/>
          </a:stretch>
        </p:blipFill>
        <p:spPr>
          <a:xfrm>
            <a:off x="577845" y="2768478"/>
            <a:ext cx="1885950" cy="2752725"/>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840" y="3611251"/>
            <a:ext cx="4975239" cy="758857"/>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6840" y="4565739"/>
            <a:ext cx="5612192" cy="758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36840" y="5520227"/>
            <a:ext cx="6304002" cy="758857"/>
          </a:xfrm>
          <a:prstGeom prst="rect">
            <a:avLst/>
          </a:prstGeom>
        </p:spPr>
      </p:pic>
      <p:sp>
        <p:nvSpPr>
          <p:cNvPr id="16" name="Rectangle 15"/>
          <p:cNvSpPr/>
          <p:nvPr/>
        </p:nvSpPr>
        <p:spPr>
          <a:xfrm>
            <a:off x="1453978" y="6480933"/>
            <a:ext cx="6693243" cy="400110"/>
          </a:xfrm>
          <a:prstGeom prst="rect">
            <a:avLst/>
          </a:prstGeom>
        </p:spPr>
        <p:txBody>
          <a:bodyPr wrap="square">
            <a:spAutoFit/>
          </a:bodyPr>
          <a:lstStyle/>
          <a:p>
            <a:r>
              <a:rPr lang="en-US" sz="1000" dirty="0">
                <a:solidFill>
                  <a:srgbClr val="000000"/>
                </a:solidFill>
                <a:hlinkClick r:id="rId9"/>
              </a:rPr>
              <a:t>https://www.safaribooksonline.com/library/view/rf-and-microwave/9781118349571/c07_level1_3.xhtml</a:t>
            </a:r>
            <a:endParaRPr lang="en-US" sz="1000" dirty="0">
              <a:solidFill>
                <a:srgbClr val="000000"/>
              </a:solidFill>
            </a:endParaRPr>
          </a:p>
          <a:p>
            <a:r>
              <a:rPr lang="en-US" sz="1000" dirty="0">
                <a:solidFill>
                  <a:srgbClr val="000000"/>
                </a:solidFill>
                <a:hlinkClick r:id="rId10"/>
              </a:rPr>
              <a:t>http://whites.sdsmt.edu/classes/ee382/notes/382Lecture32.pdf</a:t>
            </a:r>
            <a:r>
              <a:rPr lang="en-US" sz="1000" dirty="0">
                <a:solidFill>
                  <a:srgbClr val="000000"/>
                </a:solidFill>
              </a:rPr>
              <a:t> </a:t>
            </a:r>
          </a:p>
        </p:txBody>
      </p:sp>
    </p:spTree>
    <p:extLst>
      <p:ext uri="{BB962C8B-B14F-4D97-AF65-F5344CB8AC3E}">
        <p14:creationId xmlns:p14="http://schemas.microsoft.com/office/powerpoint/2010/main" val="22705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7.2179"/>
  <p:tag name="ORIGINALWIDTH" val="289.4638"/>
  <p:tag name="LATEXADDIN" val="\documentclass{article}&#10;\usepackage{amsmath}&#10;\pagestyle{empty}&#10;\begin{document}&#10;&#10;\[&#10;\frac{P}{4\pi R^2}&#10;\]&#10;&#10;&#10;\end{document}"/>
  <p:tag name="IGUANATEXSIZE" val="32"/>
  <p:tag name="IGUANATEXCURSOR" val="98"/>
</p:tagLst>
</file>

<file path=ppt/tags/tag10.xml><?xml version="1.0" encoding="utf-8"?>
<p:tagLst xmlns:a="http://schemas.openxmlformats.org/drawingml/2006/main" xmlns:r="http://schemas.openxmlformats.org/officeDocument/2006/relationships" xmlns:p="http://schemas.openxmlformats.org/presentationml/2006/main">
  <p:tag name="ORIGINALHEIGHT" val="283.4646"/>
  <p:tag name="ORIGINALWIDTH" val="2405.699"/>
  <p:tag name="LATEXADDIN" val="\documentclass{article}&#10;\usepackage{amsmath}&#10;\pagestyle{empty}&#10;\begin{document}&#10;&#10;\[&#10;\vec{S} = \frac{1}{2} \Re \left( \vec{E} \times \vec{H} \right) = \hat{R}  \frac{\beta^2 \eta}{32\pi^2} \left| I \right|^2 \left( \Delta L \right)^2 \frac{\sin^2 \theta}{R^2}&#10;\]&#10;&#10;&#10;\end{document}"/>
  <p:tag name="IGUANATEXSIZE" val="20"/>
  <p:tag name="IGUANATEXCURSOR" val="159"/>
</p:tagLst>
</file>

<file path=ppt/tags/tag11.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18"/>
  <p:tag name="IGUANATEXCURSOR" val="173"/>
</p:tagLst>
</file>

<file path=ppt/tags/tag12.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18"/>
  <p:tag name="IGUANATEXCURSOR" val="166"/>
</p:tagLst>
</file>

<file path=ppt/tags/tag13.xml><?xml version="1.0" encoding="utf-8"?>
<p:tagLst xmlns:a="http://schemas.openxmlformats.org/drawingml/2006/main" xmlns:r="http://schemas.openxmlformats.org/officeDocument/2006/relationships" xmlns:p="http://schemas.openxmlformats.org/presentationml/2006/main">
  <p:tag name="ORIGINALHEIGHT" val="283.4646"/>
  <p:tag name="ORIGINALWIDTH" val="1523.809"/>
  <p:tag name="LATEXADDIN" val="\documentclass{article}&#10;\usepackage{amsmath}&#10;\pagestyle{empty}&#10;\begin{document}&#10;&#10;\[&#10;\vec{S} = \hat{R}  \frac{\beta^2 \eta}{32\pi^2} \left| I \right|^2 \left( \Delta L \right)^2 \frac{\sin^2 \theta}{R^2}&#10;\]&#10;&#10;&#10;\end{document}"/>
  <p:tag name="IGUANATEXSIZE" val="18"/>
  <p:tag name="IGUANATEXCURSOR" val="92"/>
</p:tagLst>
</file>

<file path=ppt/tags/tag14.xml><?xml version="1.0" encoding="utf-8"?>
<p:tagLst xmlns:a="http://schemas.openxmlformats.org/drawingml/2006/main" xmlns:r="http://schemas.openxmlformats.org/officeDocument/2006/relationships" xmlns:p="http://schemas.openxmlformats.org/presentationml/2006/main">
  <p:tag name="ORIGINALHEIGHT" val="293.2133"/>
  <p:tag name="ORIGINALWIDTH" val="1223.847"/>
  <p:tag name="LATEXADDIN" val="\documentclass{article}&#10;\usepackage{amsmath}&#10;\pagestyle{empty}&#10;\begin{document}&#10;&#10;\[&#10;E(\theta, \phi)_n = \frac{E(\theta, \phi)}{E(\theta, \phi)_{max}}&#10;\]&#10;&#10;&#10;\end{document}"/>
  <p:tag name="IGUANATEXSIZE" val="20"/>
  <p:tag name="IGUANATEXCURSOR" val="148"/>
</p:tagLst>
</file>

<file path=ppt/tags/tag15.xml><?xml version="1.0" encoding="utf-8"?>
<p:tagLst xmlns:a="http://schemas.openxmlformats.org/drawingml/2006/main" xmlns:r="http://schemas.openxmlformats.org/officeDocument/2006/relationships" xmlns:p="http://schemas.openxmlformats.org/presentationml/2006/main">
  <p:tag name="ORIGINALHEIGHT" val="293.2133"/>
  <p:tag name="ORIGINALWIDTH" val="1846.269"/>
  <p:tag name="LATEXADDIN" val="\documentclass{article}&#10;\usepackage{amsmath}&#10;\pagestyle{empty}&#10;\begin{document}&#10;&#10;\[&#10;P(\theta, \phi)_n = \frac{P(\theta, \phi)}{P(\theta, \phi)_{max}} = E(\theta, \phi)^2_n&#10;\]&#10;&#10;&#10;\end{document}"/>
  <p:tag name="IGUANATEXSIZE" val="20"/>
  <p:tag name="IGUANATEXCURSOR" val="171"/>
</p:tagLst>
</file>

<file path=ppt/tags/tag16.xml><?xml version="1.0" encoding="utf-8"?>
<p:tagLst xmlns:a="http://schemas.openxmlformats.org/drawingml/2006/main" xmlns:r="http://schemas.openxmlformats.org/officeDocument/2006/relationships" xmlns:p="http://schemas.openxmlformats.org/presentationml/2006/main">
  <p:tag name="ORIGINALHEIGHT" val="1898.013"/>
  <p:tag name="ORIGINALWIDTH" val="2887.889"/>
  <p:tag name="LATEXADDIN" val="\documentclass{article}&#10;\usepackage{amsmath}&#10;\pagestyle{empty}&#10;\begin{document}&#10;&#10;\begin{align}&#10;D &amp; = \frac{P(\theta, \phi)_{max}}{P(\theta, \phi)_{av}} \nonumber \\ &#10;  &amp; = \frac{P(\theta, \phi)_{max}}{\displaystyle \frac{1}{4\pi} \int_{\phi=0}^{\phi=2\pi} \int_{\theta=0}^{\theta=2\pi} P(\theta, \phi) \sin \theta d\theta d\phi } \nonumber \\&#10;  &amp; = \frac{1}{\displaystyle \frac{1}{4\pi} \int_{\phi=0}^{\phi=2\pi} \int_{\theta=0}^{\theta=2\pi} \left[ P(\theta, \phi)/P(\theta, \phi)_{max} \right]\sin \theta d\theta d\phi } \nonumber \\&#10;  &amp; = \frac{4\pi}{\displaystyle \int_{\phi=0}^{\phi=2\pi} \int_{\theta=0}^{\theta=2\pi} P(\theta, \phi)_n \sin \theta d\theta d\phi } \nonumber&#10;\end{align}&#10;&#10;&#10;\end{document}"/>
  <p:tag name="IGUANATEXSIZE" val="20"/>
  <p:tag name="IGUANATEXCURSOR" val="568"/>
</p:tagLst>
</file>

<file path=ppt/tags/tag17.xml><?xml version="1.0" encoding="utf-8"?>
<p:tagLst xmlns:a="http://schemas.openxmlformats.org/drawingml/2006/main" xmlns:r="http://schemas.openxmlformats.org/officeDocument/2006/relationships" xmlns:p="http://schemas.openxmlformats.org/presentationml/2006/main">
  <p:tag name="ORIGINALHEIGHT" val="260.25"/>
  <p:tag name="ORIGINALWIDTH" val="567.75"/>
  <p:tag name="LATEXADDIN" val="\documentclass{article}&#10;\usepackage{amsmath}&#10;\pagestyle{empty}&#10;\begin{document}&#10;&#10;\[&#10;D = 4\pi \frac{A_e}{\lambda^2}&#10;\]&#10;&#10;&#10;&#10;\end{document}"/>
  <p:tag name="IGUANATEXSIZE" val="28"/>
  <p:tag name="IGUANATEXCURSOR" val="113"/>
</p:tagLst>
</file>

<file path=ppt/tags/tag2.xml><?xml version="1.0" encoding="utf-8"?>
<p:tagLst xmlns:a="http://schemas.openxmlformats.org/drawingml/2006/main" xmlns:r="http://schemas.openxmlformats.org/officeDocument/2006/relationships" xmlns:p="http://schemas.openxmlformats.org/presentationml/2006/main">
  <p:tag name="ORIGINALHEIGHT" val="373.4533"/>
  <p:tag name="ORIGINALWIDTH" val="2448.444"/>
  <p:tag name="LATEXADDIN" val="\documentclass{article}&#10;\usepackage{amsmath}&#10;\pagestyle{empty}&#10;\begin{document}&#10;&#10;\[&#10;\vec{H} = - \hat{\phi}\frac{I\Delta L}{4\pi}\beta^2 \sin\theta \left[ \frac{1}{j\beta R} + \frac{1}{\left( j\beta R \right)^2} \right] e^{-j\beta R}&#10;\]&#10;&#10;&#10;\end{document}"/>
  <p:tag name="IGUANATEXSIZE" val="20"/>
  <p:tag name="IGUANATEXCURSOR" val="232"/>
</p:tagLst>
</file>

<file path=ppt/tags/tag3.xml><?xml version="1.0" encoding="utf-8"?>
<p:tagLst xmlns:a="http://schemas.openxmlformats.org/drawingml/2006/main" xmlns:r="http://schemas.openxmlformats.org/officeDocument/2006/relationships" xmlns:p="http://schemas.openxmlformats.org/presentationml/2006/main">
  <p:tag name="ORIGINALHEIGHT" val="373.4533"/>
  <p:tag name="ORIGINALWIDTH" val="2761.905"/>
  <p:tag name="LATEXADDIN" val="\documentclass{article}&#10;\usepackage{amsmath}&#10;\pagestyle{empty}&#10;\begin{document}&#10;&#10;\[&#10;\vec{E_R} = - \hat{R}\frac{I\Delta L}{2\pi}\eta \beta^2 \cos\theta \left[ \frac{1}{\left( j\beta R \right)^2} + \frac{1}{\left( j\beta R \right)^3} \right] e^{-j\beta R}&#10;\]&#10;&#10;&#10;\end{document}"/>
  <p:tag name="IGUANATEXSIZE" val="20"/>
  <p:tag name="IGUANATEXCURSOR" val="104"/>
</p:tagLst>
</file>

<file path=ppt/tags/tag4.xml><?xml version="1.0" encoding="utf-8"?>
<p:tagLst xmlns:a="http://schemas.openxmlformats.org/drawingml/2006/main" xmlns:r="http://schemas.openxmlformats.org/officeDocument/2006/relationships" xmlns:p="http://schemas.openxmlformats.org/presentationml/2006/main">
  <p:tag name="ORIGINALHEIGHT" val="373.4533"/>
  <p:tag name="ORIGINALWIDTH" val="3102.362"/>
  <p:tag name="LATEXADDIN" val="\documentclass{article}&#10;\usepackage{amsmath}&#10;\pagestyle{empty}&#10;\begin{document}&#10;&#10;\[&#10;\vec{E_\theta} = - \hat{\theta}\frac{I\Delta L}{4\pi}\eta \beta^2 \sin\theta \left[ \frac{1}{j\beta R} + \frac{1}{\left( j\beta R \right)^2} + \frac{1}{\left( j\beta R \right)^3} \right] e^{-j\beta R}&#10;\]&#10;&#10;&#10;\end{document}"/>
  <p:tag name="IGUANATEXSIZE" val="20"/>
  <p:tag name="IGUANATEXCURSOR" val="114"/>
</p:tagLst>
</file>

<file path=ppt/tags/tag5.xml><?xml version="1.0" encoding="utf-8"?>
<p:tagLst xmlns:a="http://schemas.openxmlformats.org/drawingml/2006/main" xmlns:r="http://schemas.openxmlformats.org/officeDocument/2006/relationships" xmlns:p="http://schemas.openxmlformats.org/presentationml/2006/main">
  <p:tag name="ORIGINALHEIGHT" val="261.7173"/>
  <p:tag name="ORIGINALWIDTH" val="1031.871"/>
  <p:tag name="LATEXADDIN" val="\documentclass{article}&#10;\usepackage{amsmath}&#10;\pagestyle{empty}&#10;\begin{document}&#10;&#10;\[&#10;E_R \approx \frac{Q\Delta L}{4\pi\epsilon R^3} 2 \cos\theta&#10;\]&#10;&#10;&#10;\end{document}"/>
  <p:tag name="IGUANATEXSIZE" val="20"/>
  <p:tag name="IGUANATEXCURSOR" val="95"/>
</p:tagLst>
</file>

<file path=ppt/tags/tag6.xml><?xml version="1.0" encoding="utf-8"?>
<p:tagLst xmlns:a="http://schemas.openxmlformats.org/drawingml/2006/main" xmlns:r="http://schemas.openxmlformats.org/officeDocument/2006/relationships" xmlns:p="http://schemas.openxmlformats.org/presentationml/2006/main">
  <p:tag name="ORIGINALHEIGHT" val="261.7173"/>
  <p:tag name="ORIGINALWIDTH" val="930.6336"/>
  <p:tag name="LATEXADDIN" val="\documentclass{article}&#10;\usepackage{amsmath}&#10;\pagestyle{empty}&#10;\begin{document}&#10;&#10;\[&#10;E_\theta \approx \frac{Q\Delta L}{4\pi\epsilon R^3} \sin \theta&#10;\]&#10;&#10;&#10;\end{document}"/>
  <p:tag name="IGUANATEXSIZE" val="20"/>
  <p:tag name="IGUANATEXCURSOR" val="100"/>
</p:tagLst>
</file>

<file path=ppt/tags/tag7.xml><?xml version="1.0" encoding="utf-8"?>
<p:tagLst xmlns:a="http://schemas.openxmlformats.org/drawingml/2006/main" xmlns:r="http://schemas.openxmlformats.org/officeDocument/2006/relationships" xmlns:p="http://schemas.openxmlformats.org/presentationml/2006/main">
  <p:tag name="ORIGINALHEIGHT" val="261.7173"/>
  <p:tag name="ORIGINALWIDTH" val="951.631"/>
  <p:tag name="LATEXADDIN" val="\documentclass{article}&#10;\usepackage{amsmath}&#10;\pagestyle{empty}&#10;\begin{document}&#10;&#10;\[&#10;H_\phi \approx \frac{I\Delta L}{4\pi\epsilon R^3} \sin \theta&#10;\]&#10;&#10;&#10;\end{document}"/>
  <p:tag name="IGUANATEXSIZE" val="20"/>
  <p:tag name="IGUANATEXCURSOR" val="145"/>
</p:tagLst>
</file>

<file path=ppt/tags/tag8.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20"/>
  <p:tag name="IGUANATEXCURSOR" val="173"/>
</p:tagLst>
</file>

<file path=ppt/tags/tag9.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20"/>
  <p:tag name="IGUANATEXCURSOR" val="166"/>
</p:tagLst>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37119</TotalTime>
  <Words>1518</Words>
  <Application>Microsoft Office PowerPoint</Application>
  <PresentationFormat>On-screen Show (4:3)</PresentationFormat>
  <Paragraphs>398</Paragraphs>
  <Slides>32</Slides>
  <Notes>4</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ＭＳ Ｐゴシック</vt:lpstr>
      <vt:lpstr>宋体</vt:lpstr>
      <vt:lpstr>Arial</vt:lpstr>
      <vt:lpstr>Calibri</vt:lpstr>
      <vt:lpstr>Cambria Math</vt:lpstr>
      <vt:lpstr>Courier New</vt:lpstr>
      <vt:lpstr>Franklin Gothic Demi</vt:lpstr>
      <vt:lpstr>Franklin Gothic Medium Cond</vt:lpstr>
      <vt:lpstr>Kalinga</vt:lpstr>
      <vt:lpstr>Myriad Pro</vt:lpstr>
      <vt:lpstr>Tahoma</vt:lpstr>
      <vt:lpstr>Times</vt:lpstr>
      <vt:lpstr>Times New Roman</vt:lpstr>
      <vt:lpstr>Verdana</vt:lpstr>
      <vt:lpstr>Wingdings</vt:lpstr>
      <vt:lpstr>UCDart_Template</vt:lpstr>
      <vt:lpstr>Equation</vt:lpstr>
      <vt:lpstr>Design of RF &amp; Microwave Systems</vt:lpstr>
      <vt:lpstr>Antenna</vt:lpstr>
      <vt:lpstr>Antenna Examples</vt:lpstr>
      <vt:lpstr>Antenna Examples</vt:lpstr>
      <vt:lpstr>Antenna Examples</vt:lpstr>
      <vt:lpstr>iPhone Antennas</vt:lpstr>
      <vt:lpstr>Basic Antenna Concepts and Specifications</vt:lpstr>
      <vt:lpstr>Isotropic vs. Directive Antenna</vt:lpstr>
      <vt:lpstr>The Hertzian Dipole</vt:lpstr>
      <vt:lpstr>Near Field</vt:lpstr>
      <vt:lpstr>Far Field</vt:lpstr>
      <vt:lpstr>Hertzian Dipole Field</vt:lpstr>
      <vt:lpstr>Hertzian Dipole as the Building Block of All Antennas</vt:lpstr>
      <vt:lpstr>Antenna Pattern</vt:lpstr>
      <vt:lpstr>Beamwidth</vt:lpstr>
      <vt:lpstr>Directivity</vt:lpstr>
      <vt:lpstr>Directivity </vt:lpstr>
      <vt:lpstr>Gain</vt:lpstr>
      <vt:lpstr>Common Antenna Designs</vt:lpstr>
      <vt:lpstr>Dipole Antenna</vt:lpstr>
      <vt:lpstr>Dipole Antenna </vt:lpstr>
      <vt:lpstr>Dipole Antenna</vt:lpstr>
      <vt:lpstr>Horn Antennas</vt:lpstr>
      <vt:lpstr>Horn Antenna Examples</vt:lpstr>
      <vt:lpstr>Microstrip Patch Antenna</vt:lpstr>
      <vt:lpstr>Antenna Arrays</vt:lpstr>
      <vt:lpstr>Antenna Array</vt:lpstr>
      <vt:lpstr>Antenna Array</vt:lpstr>
      <vt:lpstr>Phased Array Antenna</vt:lpstr>
      <vt:lpstr>AM Broadcast Array</vt:lpstr>
      <vt:lpstr>Very Large Array (VLA)</vt:lpstr>
      <vt:lpstr>Antenna Array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1183</cp:revision>
  <cp:lastPrinted>2013-10-02T22:47:25Z</cp:lastPrinted>
  <dcterms:created xsi:type="dcterms:W3CDTF">2012-04-15T01:51:12Z</dcterms:created>
  <dcterms:modified xsi:type="dcterms:W3CDTF">2018-10-20T07:50:53Z</dcterms:modified>
</cp:coreProperties>
</file>